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0" r:id="rId3"/>
    <p:sldId id="276" r:id="rId4"/>
    <p:sldId id="277" r:id="rId5"/>
    <p:sldId id="294" r:id="rId6"/>
    <p:sldId id="299" r:id="rId7"/>
    <p:sldId id="295" r:id="rId8"/>
    <p:sldId id="279" r:id="rId9"/>
    <p:sldId id="298" r:id="rId10"/>
    <p:sldId id="286" r:id="rId11"/>
    <p:sldId id="288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08F"/>
    <a:srgbClr val="292929"/>
    <a:srgbClr val="043C97"/>
    <a:srgbClr val="211E54"/>
    <a:srgbClr val="F4E59C"/>
    <a:srgbClr val="DDDDDD"/>
    <a:srgbClr val="B2B2B2"/>
    <a:srgbClr val="1562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1" autoAdjust="0"/>
    <p:restoredTop sz="94660"/>
  </p:normalViewPr>
  <p:slideViewPr>
    <p:cSldViewPr>
      <p:cViewPr varScale="1">
        <p:scale>
          <a:sx n="85" d="100"/>
          <a:sy n="85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6" name="Object 24"/>
          <p:cNvGraphicFramePr>
            <a:graphicFrameLocks noChangeAspect="1"/>
          </p:cNvGraphicFramePr>
          <p:nvPr/>
        </p:nvGraphicFramePr>
        <p:xfrm>
          <a:off x="0" y="0"/>
          <a:ext cx="5029200" cy="5867400"/>
        </p:xfrm>
        <a:graphic>
          <a:graphicData uri="http://schemas.openxmlformats.org/presentationml/2006/ole">
            <p:oleObj spid="_x0000_s3096" name="Image" r:id="rId3" imgW="7415873" imgH="7225397" progId="">
              <p:embed/>
            </p:oleObj>
          </a:graphicData>
        </a:graphic>
      </p:graphicFrame>
      <p:sp>
        <p:nvSpPr>
          <p:cNvPr id="3097" name="Freeform 25"/>
          <p:cNvSpPr>
            <a:spLocks/>
          </p:cNvSpPr>
          <p:nvPr/>
        </p:nvSpPr>
        <p:spPr bwMode="gray">
          <a:xfrm>
            <a:off x="0" y="4483100"/>
            <a:ext cx="4122738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8" name="Freeform 26"/>
          <p:cNvSpPr>
            <a:spLocks/>
          </p:cNvSpPr>
          <p:nvPr/>
        </p:nvSpPr>
        <p:spPr bwMode="gray">
          <a:xfrm>
            <a:off x="-12700" y="4149725"/>
            <a:ext cx="41529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9" name="Freeform 27"/>
          <p:cNvSpPr>
            <a:spLocks/>
          </p:cNvSpPr>
          <p:nvPr/>
        </p:nvSpPr>
        <p:spPr bwMode="grayWhite">
          <a:xfrm>
            <a:off x="2230438" y="-22225"/>
            <a:ext cx="6946900" cy="6888163"/>
          </a:xfrm>
          <a:custGeom>
            <a:avLst/>
            <a:gdLst/>
            <a:ahLst/>
            <a:cxnLst>
              <a:cxn ang="0">
                <a:pos x="189" y="5"/>
              </a:cxn>
              <a:cxn ang="0">
                <a:pos x="561" y="186"/>
              </a:cxn>
              <a:cxn ang="0">
                <a:pos x="943" y="494"/>
              </a:cxn>
              <a:cxn ang="0">
                <a:pos x="1221" y="960"/>
              </a:cxn>
              <a:cxn ang="0">
                <a:pos x="1413" y="1623"/>
              </a:cxn>
              <a:cxn ang="0">
                <a:pos x="1290" y="2653"/>
              </a:cxn>
              <a:cxn ang="0">
                <a:pos x="0" y="4335"/>
              </a:cxn>
              <a:cxn ang="0">
                <a:pos x="4349" y="4335"/>
              </a:cxn>
              <a:cxn ang="0">
                <a:pos x="4362" y="0"/>
              </a:cxn>
              <a:cxn ang="0">
                <a:pos x="189" y="5"/>
              </a:cxn>
            </a:cxnLst>
            <a:rect l="0" t="0" r="r" b="b"/>
            <a:pathLst>
              <a:path w="4362" h="4335">
                <a:moveTo>
                  <a:pt x="189" y="5"/>
                </a:moveTo>
                <a:lnTo>
                  <a:pt x="561" y="186"/>
                </a:lnTo>
                <a:lnTo>
                  <a:pt x="943" y="494"/>
                </a:lnTo>
                <a:lnTo>
                  <a:pt x="1221" y="960"/>
                </a:lnTo>
                <a:lnTo>
                  <a:pt x="1413" y="1623"/>
                </a:lnTo>
                <a:lnTo>
                  <a:pt x="1290" y="2653"/>
                </a:lnTo>
                <a:lnTo>
                  <a:pt x="0" y="4335"/>
                </a:lnTo>
                <a:lnTo>
                  <a:pt x="4349" y="4335"/>
                </a:lnTo>
                <a:lnTo>
                  <a:pt x="4362" y="0"/>
                </a:lnTo>
                <a:lnTo>
                  <a:pt x="189" y="5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black">
          <a:xfrm>
            <a:off x="7391400" y="58674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/>
              <a:t>LOGO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4295775" y="3933825"/>
            <a:ext cx="4875213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grayWhite">
          <a:xfrm>
            <a:off x="4295775" y="3933825"/>
            <a:ext cx="4859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grayWhite">
          <a:xfrm>
            <a:off x="4295775" y="4365625"/>
            <a:ext cx="4859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5" name="Freeform 33"/>
          <p:cNvSpPr>
            <a:spLocks/>
          </p:cNvSpPr>
          <p:nvPr/>
        </p:nvSpPr>
        <p:spPr bwMode="gray">
          <a:xfrm>
            <a:off x="965200" y="-11113"/>
            <a:ext cx="3822700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724400" y="2819400"/>
            <a:ext cx="4114800" cy="8382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735513" y="3962400"/>
            <a:ext cx="40386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EF4EDBD4-D49D-47E9-A11E-C813B3A4B5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gray">
          <a:xfrm>
            <a:off x="381000" y="34290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/>
              <a:t>“ Add your company slogan 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58926-B91F-4A9D-AC1E-01EE2491E7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62D8C-A9E9-44FA-B6B3-43C0F204FE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34E1-127A-4ACE-8763-4AAB46B4C2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85A7B-9077-4361-8BBD-106EFCEFA1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D8E59-7A9B-4E31-894C-33E8A942E5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A73B7-4A71-4F7D-B8B7-74F9527041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E20DB-B372-4B42-979B-B28972BD4C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F015C-C6F1-42B0-A98E-EA8B1D3675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39972-CD48-4C5F-9758-CC2EE2687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1BA2E-207B-4458-8E8F-8525CFB5FA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1" name="Object 27"/>
          <p:cNvGraphicFramePr>
            <a:graphicFrameLocks noChangeAspect="1"/>
          </p:cNvGraphicFramePr>
          <p:nvPr/>
        </p:nvGraphicFramePr>
        <p:xfrm>
          <a:off x="0" y="0"/>
          <a:ext cx="9144000" cy="381000"/>
        </p:xfrm>
        <a:graphic>
          <a:graphicData uri="http://schemas.openxmlformats.org/presentationml/2006/ole">
            <p:oleObj spid="_x0000_s1051" name="Image" r:id="rId15" imgW="11034921" imgH="1130159" progId="">
              <p:embed/>
            </p:oleObj>
          </a:graphicData>
        </a:graphic>
      </p:graphicFrame>
      <p:sp>
        <p:nvSpPr>
          <p:cNvPr id="1052" name="Freeform 28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4" name="Freeform 30"/>
          <p:cNvSpPr>
            <a:spLocks/>
          </p:cNvSpPr>
          <p:nvPr/>
        </p:nvSpPr>
        <p:spPr bwMode="gray">
          <a:xfrm>
            <a:off x="4978400" y="800100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5" name="Freeform 31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6" name="Freeform 32"/>
          <p:cNvSpPr>
            <a:spLocks/>
          </p:cNvSpPr>
          <p:nvPr/>
        </p:nvSpPr>
        <p:spPr bwMode="gray">
          <a:xfrm flipH="1">
            <a:off x="0" y="793750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305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73976C8-F2B7-4B8A-B31D-A3A968270A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hyperlink" Target="http://www.yarregion.ru/SiteAssets/About/symbol_reg/jrsl-o-clr-CR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hyperlink" Target="http://minstm.gov.ru/documents/xPages/item.670.html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instm.gov.ru/documents/xPages/item.670.html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://www.yarregion.ru/SiteAssets/About/symbol_reg/jrsl-o-clr-CR.jpg" TargetMode="Externa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hclokomotiv.ru/images/galleries/2011/loko_olimpia_22_01_2012/hv9o037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Picture 17" descr="http://t0.gstatic.com/images?q=tbn:ANd9GcR7dfkiZW0AqPn4E_nzdGedW9L26JjRpipVk941CIlqlSTYiuF8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47019"/>
            <a:ext cx="1331218" cy="2317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7" name="Picture 19" descr="http://t0.gstatic.com/images?q=tbn:ANd9GcQ3rXQImVlIhCp0SvHxiWKga4NC0w_dTKwHM4c4cwD8HjmnTAN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2916" y="1628801"/>
            <a:ext cx="2381572" cy="1484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1" name="Picture 13" descr="http://t3.gstatic.com/images?q=tbn:ANd9GcRejioWWmPf8COw4CgTeeFVY7GcZLbQxW7xH0TrgKlXIsvKh2SR4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6632"/>
            <a:ext cx="2023038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одзаголовок 4"/>
          <p:cNvSpPr txBox="1">
            <a:spLocks/>
          </p:cNvSpPr>
          <p:nvPr/>
        </p:nvSpPr>
        <p:spPr bwMode="gray">
          <a:xfrm>
            <a:off x="5717976" y="5949280"/>
            <a:ext cx="3390528" cy="639688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None/>
              <a:tabLst/>
              <a:defRPr/>
            </a:pPr>
            <a:endParaRPr kumimoji="0" lang="ru-RU" sz="1200" b="0" i="1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92080" y="4005064"/>
            <a:ext cx="3888432" cy="576064"/>
          </a:xfr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СОЗДАНИЕ И ПЕРСПЕКТИВЫ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Стратегия развития физической культуры и спорта до 2020 г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r="65306"/>
          <a:stretch>
            <a:fillRect/>
          </a:stretch>
        </p:blipFill>
        <p:spPr bwMode="auto">
          <a:xfrm>
            <a:off x="6577033" y="5877272"/>
            <a:ext cx="803279" cy="792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jrsl-o-clr-CR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5805264"/>
            <a:ext cx="504056" cy="899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 cstate="print"/>
          <a:srcRect l="4485" t="36959" r="82758" b="39521"/>
          <a:stretch>
            <a:fillRect/>
          </a:stretch>
        </p:blipFill>
        <p:spPr bwMode="auto">
          <a:xfrm>
            <a:off x="8198117" y="5877272"/>
            <a:ext cx="766371" cy="794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9" name="Picture 11" descr="http://t3.gstatic.com/images?q=tbn:ANd9GcSObcHtD-w3k6Zega_nQeAbJO5Eada-q1CQ8XZYMkpTDhMp1H8Qb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1124744"/>
            <a:ext cx="221236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3" name="Picture 15" descr="http://t3.gstatic.com/images?q=tbn:ANd9GcTrA4Im-MylspMiVCr_B79PW7wtCWVq8FhKOGVLrD3h69E9g_vhe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31025" y="404664"/>
            <a:ext cx="2337119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3212976"/>
            <a:ext cx="5040560" cy="1872208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ru-RU" sz="2800" dirty="0" smtClean="0"/>
              <a:t>ГОСУДАРСТВЕННОЕ УЧИЛИЩЕ (ТЕХНИКУМ) ОЛИМПИЙСКОГО РЕЗЕРВА ПО ХОККЕЮ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football.retailer.ru/media/upload/11/10/10/3183280d18024cccfb925dcfe0651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2555776" cy="2563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НЕОБХОДИМЫЕ УСЛОВИЯ</a:t>
            </a:r>
            <a:endParaRPr lang="en-US" sz="1800" dirty="0"/>
          </a:p>
        </p:txBody>
      </p: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568326" y="1281113"/>
            <a:ext cx="8318506" cy="4668838"/>
            <a:chOff x="358" y="1047"/>
            <a:chExt cx="5240" cy="2941"/>
          </a:xfrm>
        </p:grpSpPr>
        <p:grpSp>
          <p:nvGrpSpPr>
            <p:cNvPr id="58372" name="Group 4"/>
            <p:cNvGrpSpPr>
              <a:grpSpLocks/>
            </p:cNvGrpSpPr>
            <p:nvPr/>
          </p:nvGrpSpPr>
          <p:grpSpPr bwMode="auto">
            <a:xfrm>
              <a:off x="1488" y="1200"/>
              <a:ext cx="2784" cy="2757"/>
              <a:chOff x="1824" y="633"/>
              <a:chExt cx="2834" cy="2849"/>
            </a:xfrm>
          </p:grpSpPr>
          <p:sp>
            <p:nvSpPr>
              <p:cNvPr id="58373" name="Puzzle3"/>
              <p:cNvSpPr>
                <a:spLocks noEditPoints="1" noChangeArrowheads="1"/>
              </p:cNvSpPr>
              <p:nvPr/>
            </p:nvSpPr>
            <p:spPr bwMode="gray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4" name="Puzzle2"/>
              <p:cNvSpPr>
                <a:spLocks noEditPoints="1" noChangeArrowheads="1"/>
              </p:cNvSpPr>
              <p:nvPr/>
            </p:nvSpPr>
            <p:spPr bwMode="gray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549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5" name="Puzzle4"/>
              <p:cNvSpPr>
                <a:spLocks noEditPoints="1" noChangeArrowheads="1"/>
              </p:cNvSpPr>
              <p:nvPr/>
            </p:nvSpPr>
            <p:spPr bwMode="gray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51373"/>
                      <a:invGamma/>
                    </a:schemeClr>
                  </a:gs>
                </a:gsLst>
                <a:lin ang="189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6" name="Puzzle1"/>
              <p:cNvSpPr>
                <a:spLocks noEditPoints="1" noChangeArrowheads="1"/>
              </p:cNvSpPr>
              <p:nvPr/>
            </p:nvSpPr>
            <p:spPr bwMode="gray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8377" name="Text Box 9"/>
            <p:cNvSpPr txBox="1">
              <a:spLocks noChangeArrowheads="1"/>
            </p:cNvSpPr>
            <p:nvPr/>
          </p:nvSpPr>
          <p:spPr bwMode="auto">
            <a:xfrm>
              <a:off x="4014" y="3406"/>
              <a:ext cx="1584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 dirty="0" smtClean="0"/>
                <a:t>ФЕДЕРАЛЬНЫЙ</a:t>
              </a:r>
            </a:p>
            <a:p>
              <a:pPr eaLnBrk="0" hangingPunct="0"/>
              <a:r>
                <a:rPr lang="ru-RU" b="1" dirty="0" smtClean="0"/>
                <a:t>ЦЕНТР (АКАДЕМИЯ)</a:t>
              </a:r>
            </a:p>
            <a:p>
              <a:pPr eaLnBrk="0" hangingPunct="0"/>
              <a:r>
                <a:rPr lang="ru-RU" b="1" dirty="0" smtClean="0"/>
                <a:t>ХОККЕЯ РОССИИ</a:t>
              </a:r>
              <a:endParaRPr lang="en-US" b="1" dirty="0"/>
            </a:p>
          </p:txBody>
        </p:sp>
        <p:sp>
          <p:nvSpPr>
            <p:cNvPr id="58378" name="Text Box 10"/>
            <p:cNvSpPr txBox="1">
              <a:spLocks noChangeArrowheads="1"/>
            </p:cNvSpPr>
            <p:nvPr/>
          </p:nvSpPr>
          <p:spPr bwMode="auto">
            <a:xfrm>
              <a:off x="358" y="1221"/>
              <a:ext cx="1433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ru-RU" b="1" dirty="0" smtClean="0"/>
                <a:t>МАТЕРИАЛЬНО-ТЕХНИЧЕСКАЯ БАЗА МИРОВОГО УРОВНЯ</a:t>
              </a:r>
              <a:endParaRPr lang="en-US" b="1" dirty="0"/>
            </a:p>
          </p:txBody>
        </p:sp>
        <p:sp>
          <p:nvSpPr>
            <p:cNvPr id="58379" name="Text Box 11"/>
            <p:cNvSpPr txBox="1">
              <a:spLocks noChangeArrowheads="1"/>
            </p:cNvSpPr>
            <p:nvPr/>
          </p:nvSpPr>
          <p:spPr bwMode="auto">
            <a:xfrm>
              <a:off x="3651" y="1047"/>
              <a:ext cx="1785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/>
                <a:t>ФЕДЕРАЛЬНАЯ </a:t>
              </a:r>
            </a:p>
            <a:p>
              <a:pPr eaLnBrk="0" hangingPunct="0"/>
              <a:r>
                <a:rPr lang="ru-RU" b="1" dirty="0" smtClean="0"/>
                <a:t>ПОДПРОГРАММА </a:t>
              </a:r>
            </a:p>
            <a:p>
              <a:pPr eaLnBrk="0" hangingPunct="0"/>
              <a:r>
                <a:rPr lang="ru-RU" b="1" dirty="0" smtClean="0"/>
                <a:t>РАЗВИТИЯ ХОККЕЯ</a:t>
              </a:r>
              <a:endParaRPr lang="en-US" b="1" dirty="0"/>
            </a:p>
          </p:txBody>
        </p:sp>
        <p:sp>
          <p:nvSpPr>
            <p:cNvPr id="58380" name="Text Box 12"/>
            <p:cNvSpPr txBox="1">
              <a:spLocks noChangeArrowheads="1"/>
            </p:cNvSpPr>
            <p:nvPr/>
          </p:nvSpPr>
          <p:spPr bwMode="auto">
            <a:xfrm>
              <a:off x="2688" y="3753"/>
              <a:ext cx="1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b="1" dirty="0"/>
            </a:p>
          </p:txBody>
        </p:sp>
      </p:grpSp>
      <p:pic>
        <p:nvPicPr>
          <p:cNvPr id="11266" name="Picture 2" descr="http://t0.gstatic.com/images?q=tbn:ANd9GcR5qXX25gletjkh0b_OanASpO4umJjOsrW7-hlkAWWr3Cn2UjnJ"/>
          <p:cNvPicPr>
            <a:picLocks noChangeAspect="1" noChangeArrowheads="1"/>
          </p:cNvPicPr>
          <p:nvPr/>
        </p:nvPicPr>
        <p:blipFill>
          <a:blip r:embed="rId3" cstate="print"/>
          <a:srcRect b="16580"/>
          <a:stretch>
            <a:fillRect/>
          </a:stretch>
        </p:blipFill>
        <p:spPr bwMode="auto">
          <a:xfrm>
            <a:off x="19869" y="2636912"/>
            <a:ext cx="2175867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4" name="Picture 10" descr="http://t3.gstatic.com/images?q=tbn:ANd9GcS0iGWG-8wveqblCMIP8EUQczyFdfcfCtIPS3Mb_ao1HRNUCCV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328663"/>
            <a:ext cx="2228850" cy="167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http://t2.gstatic.com/images?q=tbn:ANd9GcRywIzQQCfWswiOyqBV-KjYpkSe3BBX8tfDjf4LCvnaGFnFcfG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861049"/>
            <a:ext cx="1996173" cy="1224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6" name="Picture 12" descr="http://t2.gstatic.com/images?q=tbn:ANd9GcSjS66WZ2GaToqbf52eLTRX_7O18nYBUS06cUwZs35yQxU8gFb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754024"/>
            <a:ext cx="1368152" cy="907224"/>
          </a:xfrm>
          <a:prstGeom prst="rect">
            <a:avLst/>
          </a:prstGeom>
          <a:noFill/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95869" y="5530006"/>
            <a:ext cx="314002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b="1" dirty="0" smtClean="0"/>
              <a:t>ЗАИНТЕРЕСОВАННОСТЬ </a:t>
            </a:r>
          </a:p>
          <a:p>
            <a:pPr eaLnBrk="0" hangingPunct="0"/>
            <a:r>
              <a:rPr lang="ru-RU" b="1" dirty="0" smtClean="0"/>
              <a:t>И УЧАСТИЕ СУБЪЕКТОВ</a:t>
            </a:r>
          </a:p>
          <a:p>
            <a:pPr eaLnBrk="0" hangingPunct="0"/>
            <a:r>
              <a:rPr lang="ru-RU" b="1" dirty="0" smtClean="0"/>
              <a:t>РОССИИ</a:t>
            </a:r>
            <a:endParaRPr lang="en-US" b="1" dirty="0"/>
          </a:p>
        </p:txBody>
      </p:sp>
      <p:pic>
        <p:nvPicPr>
          <p:cNvPr id="11278" name="Picture 14" descr="http://t2.gstatic.com/images?q=tbn:ANd9GcSGSRJf6_RdiOgWByyt23J7wj9c8WHS-gx84NYWNV4O9UjWHTFYF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22629" y="3129136"/>
            <a:ext cx="1285875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t2.gstatic.com/images?q=tbn:ANd9GcS54YmuhiG-RHNafvGeREX6iXCQAyPfBwAFj_gn28-i6-DTYM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9" y="4036716"/>
            <a:ext cx="3456384" cy="284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http://t3.gstatic.com/images?q=tbn:ANd9GcSyjvy1dhPmPeuqET_YU1wPXiN7U2J6MHLtsSf5c8ZBHwSsLW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764704"/>
            <a:ext cx="337853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://t3.gstatic.com/images?q=tbn:ANd9GcTF_Azyx6MVa_zOCuqUmSYUcLyKJlguvFGUhNPeg2-D_45xQwRGT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4393645"/>
            <a:ext cx="3744416" cy="2491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ОЖИДАЕМЫЕ РЕЗУЛЬТАТЫ</a:t>
            </a:r>
            <a:endParaRPr lang="en-US" sz="2000" dirty="0"/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gray">
          <a:xfrm>
            <a:off x="107504" y="1143791"/>
            <a:ext cx="4525391" cy="430143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gray">
          <a:xfrm>
            <a:off x="412304" y="1448591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gray">
          <a:xfrm>
            <a:off x="2579564" y="1196752"/>
            <a:ext cx="4991980" cy="56105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ХОККЕИСТЫ РАЗНОГО </a:t>
            </a:r>
          </a:p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УРОВНЯ И КЛАССА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gray">
          <a:xfrm>
            <a:off x="2915816" y="1858740"/>
            <a:ext cx="4991980" cy="5592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ВЫСОКОКЛАССНЫЕ СПЕЦИАЛИСТЫ</a:t>
            </a:r>
          </a:p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(ТРЕНЕРЫ, МЕНЕДЖЕРЫ И Т.П.)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gray">
          <a:xfrm>
            <a:off x="3182516" y="2519140"/>
            <a:ext cx="4989884" cy="56105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ПЕРЕДОВЫЕ МЕТОДИКИ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0424" name="AutoShape 8"/>
          <p:cNvSpPr>
            <a:spLocks noChangeArrowheads="1"/>
          </p:cNvSpPr>
          <p:nvPr/>
        </p:nvSpPr>
        <p:spPr bwMode="gray">
          <a:xfrm>
            <a:off x="2937595" y="3151761"/>
            <a:ext cx="4991980" cy="56105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СТАБИЛЬНЫЙ РЕЗЕРВ </a:t>
            </a:r>
          </a:p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ДЛЯ СБОРНЫХ ПО ХОККЕЮ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gray">
          <a:xfrm>
            <a:off x="2607395" y="3813748"/>
            <a:ext cx="4991980" cy="56105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400" b="1" dirty="0" smtClean="0">
                <a:solidFill>
                  <a:schemeClr val="bg1"/>
                </a:solidFill>
              </a:rPr>
              <a:t>БАЗА МИРОВОГО УРОВНЯ</a:t>
            </a:r>
          </a:p>
          <a:p>
            <a:pPr algn="ctr" eaLnBrk="0" hangingPunct="0"/>
            <a:r>
              <a:rPr lang="ru-RU" sz="1400" b="1" dirty="0" smtClean="0">
                <a:solidFill>
                  <a:schemeClr val="bg1"/>
                </a:solidFill>
              </a:rPr>
              <a:t>ДЛЯ СОРЕВНОВАНИЙ И ТРЕНИРОВОК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gray">
          <a:xfrm>
            <a:off x="827584" y="2135758"/>
            <a:ext cx="195540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ХОККЕЙ </a:t>
            </a:r>
          </a:p>
          <a:p>
            <a:pPr algn="ctr" eaLnBrk="0" hangingPunct="0"/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РОССИИ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gray">
          <a:xfrm>
            <a:off x="1835696" y="4447905"/>
            <a:ext cx="5400600" cy="6480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СИСТЕМА ВЫЯВЛЕНИЯ, ПОДГОТОВКИ </a:t>
            </a:r>
          </a:p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И СОПРОВОЖДЕНИЯ ХОККЕИСТОВ НАЧИНАЯ </a:t>
            </a:r>
          </a:p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С ДЕТСКОГО ВОЗРАСТА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4800600" y="3124200"/>
            <a:ext cx="38100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РОССИЯ ВПЕРЕД!</a:t>
            </a:r>
            <a:endParaRPr lang="ru-RU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4098" name="AutoShape 2" descr="data:image/jpeg;base64,/9j/4AAQSkZJRgABAQAAAQABAAD/2wCEAAkGBhQSERUUExQWFRQWFx4YFxcYFxwcHBodHB4aGh0fHR4fHSYeGxwjGRgXHy8gIycpLCwsGB4xNTAqNSYtLCkBCQoKDgwOGg8PGiwkHyUvLCwwLCwsLC0qNCosLywsLCw1KSwsKSwsLy0sKSwsLCwsLCwsLywsLCwsLCwsLCwsLP/AABEIALcBEwMBIgACEQEDEQH/xAAcAAACAgMBAQAAAAAAAAAAAAAFBgQHAAIDAQj/xABDEAACAQIEBAQDBgQEAwgDAAABAhEDIQAEEjEFBkFREyJhcTKBkQcUI0JSoWKxwdEzcuHwFZLCFiRDgqKy0vEXY7P/xAAaAQACAwEBAAAAAAAAAAAAAAADBAECBQAG/8QAMxEAAQQABAMGBgICAwEAAAAAAQACAxEEEiExQVFhBRMicaHwFIGRscHRMuFC8SMzUhX/2gAMAwEAAhEDEQA/AKtSmIFhsOmPGC9h9Mc/vOwFzGONY2ljPpgVIlrd2nYD3jGU6Ij1xxXOd1t3GN0zYNtvfE6qLWxQen0xozAdB9MeVK/bHE3xIXFdDWHbHB7nGxGMXfEqpWnh4wpjtGNWFsTaqu3Blmrt0OD3gjsPoMA+D/4vywfxUojdlz8Edh9BgZxekJWw69MM+V5ezFQwlFyd9oF/UwMdM99muffTppLbvUQf9WICk7JLRB2GNtI7YaKn2acQUf4Gr/LUpn/qwKznLOapf4mXrL6lGj6gRiVWkM0jsPpjell9TBbSSALdTbGG1jY4K8q5fXncsvesn7MD/THKaVi83fZQrUfFyKaaiDz0RtUA6oDMP/DsekH4qqFQjoPmox9MZwTTPm0+U3G4i5/YH6YqznTlP7wGzVCHeCz6RHiqACz6dxVUMuofmBkSVJepeAQDxVi1V8tcdVH0xv46dh9BiLjMWpVtTlKH9P0GOgpr2H0GBuMDYilNoiaa9h9Bjzwx2H0GIQrkdcbDON6HHLrUwUx2H0xmgfpH0GOFLNg/Fb2vj37wD1xy5dDp7D6DHhUdh9BjUVB3GNscuXnhjsPpjNA7D6DHpx5GOXLwqOw+gxr4Y7D6Y2xhOOXKFmFGo2H09MZjzMHzH/fTGYuFVQvvJkBYGJlRbQYJ7Y50MqQgaJUmQe0Y45rMQ4I6XnFdyp2FqRPlAE3tGN6tFfD/AIutoiP9nHHxfEqJoXTcdeu5P++2GHir5epSqG5amoAI/UYJHqAxN8VdpSI3xApWFQY2xpWURMi1rY8pP0xekFdDjAL49DCYnHavSgD3xW6NKa0XI49p0ix0qCSdgMak4LcOy3k9Tf8Atikj8gtM4PDfESZeCxOENl4eoRJFlFz8zt9JwW4RxbL0ytWoXqOLiktOwPSWJg97DECrRqOPMdUCO5xxXK6Rtjm4hgj11cn5OznGXwjK36k9U1H7WXWfCoaZ31VD/IAfzwO4l9pmdrWWp4Q//XIP/MST9IwKFIHcTjw8LB+Ex74vHiYf8hXqhS9mT1bDfoffzXfK835xDIzVY7SGqMwMdwThs4V9qrrAqhx/EjT/AOlv74Qs1QNL4v2xCbO9hjQPcvbf2WW4PjdlcKPVXrw7mSjmwb0awjzLUprqHuInEnh/LWR+8U6tKh4dVDK6GOnsZWY2J6YoXK8TqI4dCVZTII/3+2Gz/thVzCKrEq4dW8tgYBvO4v0wv8PmcA3ZW7wVZV38WqVFvRjXaxEzBBjcXIkbj3G+BmX40lOtrK6FcAMrWKsWlisgMNKgMxgTpWRIxXGX5zzVIWqlwCDpqea3ufMNjscNnDeeVzQFGqgp1CV0VAdSghgwBBghSyjqflviuJwE1Ww7a/TX5Xtx0UMnYd0F+0r7OypbN5VJQ+arTUfD1Lqu4X9S/lMnadNZ4+iuCZ+pRilWUeEo8joGYqxa+u0ncktA+uEP7SfsyCVvHytOfE1F6A6FRJamN9JEnSBY7fEAFg/w27St0StaVYxjyMT0yIIBmLd8cquWA6jEd4FYxmlEjHsY1esAYgn2GOmVpmq6pTVndjCqoJYnsALnBUNaY8OLO5U+x2qzJUzjeCoIIorDVGuCAxutMH5n0GEb7Qqw/wCJZwINI8dxA9DB27mT88SqoLUrgYj/AHkzNx7Y56MbRjlVHa9QihqHxQP6YhrnGxLP+B/5RgcotioV13++Htj05v0xwjGEYlcsq1xPXGYj1BfGYsq2pnBs35TTb4Z1fsQf5g4hjLTpgEyL4lUQAomxjGcN4eKhbxCyARBgm52sMQTWqlozaBTeXsquowpLSCDqsB5gREXm15EQd5sS4vlkSjZhqapsIk2N47TA+WI3D18N2pBgb/H6dve0Yi8SysOTBuuox0NwPrH88L7vtONbUevC/qhFbLEsYFsc1yzTsffB9CgpEMFlhY7sMT+A8MRviWZ2boPf3xcygKgwriM1pcyaAKZiTbG+cUhV7AxPrGC1ThYpZgwuqmrCQdiDt/v0xE4oQ9UwoUGSFGw22+uIzAuCl0DwwmtBpaENiTQzTUwpVt+nb0v6du+DB4EypPhowiTv5QdpM4F1siRbsTY3GL21w1QRnjNtsFEOGca1NpKwSNxt9MFBpbC5kcsVqA+mCTNhd+Fa7Vui0oe1ZmaSDMPoUR+5DHlZtAtviAvE2G9x++PVzQfY/LrhN0D2nxbLbgxsM2jNDyK4VV1b3xAzOQ03G38sFIx2FEEXwxHOYjfBCxGEbiGkHfmgAGCXBVliewxFz+UCGQTp/wB2xO4Ig80/X3x6LDSNkILV5DEQviJa8ahFGWwHuPluP648ylQi/bGyElCDun9P9DjVRDeh/rjSPApPomnI8818uwLfi0z+o+Yezb/WemHTI84ZPNRrfwntaoBpaNgx2IE7FgO4xVdMSCh+Xv8A647ZHJHQzN0kL6mCP2bT73xnY6HDhmeQf7R4XSOOVqs/jPK2WzhIGXp6wfM9M6CR32AKm41MDsY1YVq/2T0iVCZrTqAicu7bkDykFQRJAn1GBnCeOVaKHToalEtTY9BF4NxcSI+hsMNHB+cMlq16qmWOxBXUk3kkggmQ0XvB77YTonhxI11ry6crrqbKdDtEByf2TUKNQmvmatUFtIFKj4d5ghmckASQLA7i98OPA+B06DtSyVNcu1wzGTVqwbjxWkqNOloAuHBtc45rxvIBNLZ1IBmPBY/QEk3U6SLyN5Mk7VucMjAFKu9SoVjUfw9IWerqIIBaCSWuYmYNnR4gtstoc+mvH1B9Aq5mbWjOS4SWZVqFi6QKjMxMxDC06VNgSVmQRcycfOvOVTVxDNnvmav/APRsXtw7nbLUaALu71HktCNMm5ktGywPkMUHzJmRVzeYqLOl61RlkQYZ2IkdLHBhC6NoLgdeaqXB2xUBqdpi2ObYnUQShtPoMRqaTuJHX0xAKkt5KXls8GXQRFonHRMnbfGPBWYsl5i+MpZ2KReLA9/54obOyuAAaK416Wkxck7QMaU0JMQQcYc0an8MA/8A39Ma0cuBcMROLcNVFWdFpWokHGY71nE7ztf5YzHByqWp45r5V+6iiXQslakpUhSTqhZUd9wRfrHTGlfgP3LJM2YYpmapU0KRI8RaYBk1V/LqBgDeVHrEDmHnmvXINGrVpUlRVREqMnwDTqIUwWJ1H6DpgLSoM51O7Em5Jkk+5J3wwcNFCA6V2h+aNh4pZ31A3X6LgM6XJJEzHvbr742OX3ZWEW8smZIvvvBnE2pkUCswnyiTf2HX1I2x7w7hprVkpru7KE9if6CSfbCAderdlryYcQ02QixvxUBKH6jC9T6YIZKvT8TSHIQkFZtB9em+Lm5R+y2jldVXN+FUE/h6vgVehYOILEdenTvina/Lhp5yqkq9Km5h6bB1ZZ8pBBiYiRvYjBTEWtJPokZsQ2R7WxD6qy+D8lrrqLVIdtKmCTpGpdQiACYkXuJJwE5h+y59Qek8CbAIGjc7reLAbHpho4PxWvUoUatOpTPhoaNZXFiaZIDahJWU0N/s4LHj5S9ai6ACfETzoRG4K/6/ziwb4UAyEGj9FT+f5dzySwAqTuFa7C1tJgix6d8A88zBoam9OBEOCD++9rfLH0BUqGsqvR8OonmU6heZAjaQR5gb9euOBo6kZHpET0swEamkAiIgAQTu2B7GiFd1PFg0qCRoIJFsdK2aUEwbGwnfpi4eIcoZSrNN6FPxB0RvDY/D5rR0Dmbja24wMzv2OUGB8CrUUXtUUPcbbaevecXB5IOVoHi3VS19V5BABjEalJcEE4fObOUq2QogVCjioLFSd1IJBBG8EfvhPyfDGqkkWjc9sWvQ2h5SHDKp1BwTjbMZxV3MY65PhSLWKM+to6SAo/mSfoN8QeZssFrQoA8okAkib979sKCJrn9Ft/8A0Hth28WyjVqpdoDAj9JXDBwzKLoiL9/l/fC3kU3M3Gw/n/8AWGvIH4PWT9cdiHmMAMNeSP2REJ5XPmF6cdfey6ZSnqMXLHyEAST9L7TjhVpED1FvpiXQyxaqEH/iMq/MkCf64aOJ5dM1nK6bHzaHB2NNQCGGzAkNf4vXt0fbE0Jp/iFXrw24+9lbH9l4Yvprcul23ldbbfSvmk9dg31wXyVbUAvb07wJ9TE/tgbRuPe+NqcqbY039o4fEsMcoLfWjz9hZr+wsVA7PEQ4fQ+unqu1SnFVyBAuIWDE2v7wDETfEcBn1KjAU1tFryDfaZ0hr9ME1qlhqSC1yWmGW2822iRf+w0NBwACVkAQsEg7QZ/TbpvGM5j5nupozHQDj5H6cTteqFLHHGwE2OJ+mvry0IQTiCfiCmv5QAffc/ub4nZDJR/U47ZThkHux3PfBKpTFJC3YfU9B9ceuw0XdRtYTZH34rAlkzOJChcQaJ7IsfM7/vA+WFLP01CFlRyNUaysCTuJ2teMM+eSKd9yRPvuf3wm5/iFR7OxKgkKJtAtYbYQ7SFtb5prB0M1qLSLk6QYk43ZQGsdsRmeDIO1xjpQMkf1xkFaERANLq9Q6P4Zv8++I6bEdDhr5O4SrZ2nDalXU5Fj8Kkifnpwa5h5ESoScuBSqfo2Rz6foY/8p9N8S0WNFL6DvEFW6Mdh1tjaipJAJgTjfM5Z0qFKilHSxVhBGPQtp+n7f3xJQGsB1WZhgGIgH2OPMZUosTtGPMSKVS1ycuYuCtl8pRJZHR4NJgpB3BYdtV7iex2xEy9Dy62B8MEAkA9ek9DGLSpCj4FLLv4dUNTTyNDQ6qG1AdCCWv8ALrGFXnDgarRfQCErOAxOyPujCPhBZihm0PhVwzAC9AtXDYgwNfwJAr5X+EC5C4R94zj0a4NSiEOrSxgmQqkMOstI6SvUYJ57lKrwrMvWpu1SnSUjUBDoCNyIIgqfjAgTeMTPs5o1EqtWeQFp06ajTAUalMR1by3O5M4dc/zVTr1W0ppWnpXUWuQ0eeAJUDUB7H5YMSCEiGOutyqa4jzxma7zUqMy2GlyXBAg3n1ANoxI4XxAinW8p1NcQbDp198NvMf2a0qxL5dhRqb6GgI09iLLPpb0wjcUyFbKoUrIUqdOxF7qwsRaJGLPLg3I3YkWiYZrSXGTg015p15FzTI1ei/np1U1AbElfKwibEqxH/lGLA4NlqQaaeoWgor6qfmi97zP0nFf8i8s1MxUWqgK0k+J5MG0tB/UIG15iYw68x5tMrTzGixpU9STFmeACLX80G83GBhxAVZgC+hxW3FOKomaoUQVYEVGKCGBMAEMsiSVLR7dYwL/AO04ZaznyrSqlLE7wphSfWR8jivMhwWvXRzQUMEgkawGGqwIG7X7A/3iZ6pXy7vQqgroa9PoGgSbWMrBB7YoHuI2RnYeNrgC7bfRWnypxc5h2q1FXWhKK35oIB37wQJ9PfDSteSSdt46d7fPFC8K49WotNOoyyZI3H0NsHczzpmwRFY3/LpWPppw9DhpC27Skpa5xLRojn2oZwf939S9T0NlUe9pwkcLoAwRUW5JNPzkkKdzpFhNuk4svgfCsvnMpTNanqiRe+k7sFJuFLEmAbTGN1+zfLKdVItTbuGYH2k6o+owrKzxFMw4lsbAGjXiVWefzKaoTLadRM1QWD6o3CydIHYkkjtthb4mWL6i2qevt0xdNXkWoG1Bw99QBEwRsRB/phY4j9mtZnYQiqQOsXm/xAfK+KNsHZWdIx4NnU8dkDzFHIVKR8E1BWAJpqgZgZj/ABNQsReYMDcG8Yym8FPSMe8P5TzOVJerTYSSgtqUgjcMhK7SYnpgjzNRpU6hCqojygKRZuxHTvOFp/E8NHX8LT7LxIhaS7/IopwPLfjiqR5KStUYxYaV2naZYH5Y6cNrGrlK4ECsk1CwVdTU3J8VdUaoDHUYOxjAfg3EqhU6Jg+U6XAJ9CCfMIPURjblzi0Vi1AeIVDa6ZUjytIYEKLL7WsMZz4H6muXpf3WlO1r5C8uaTplF8uFHmupySDLeKdQc1dC3GlhAYmNMiB5d949sc3yB8EVdSlS2iJOqYJ20xteQeox0q1RUohJC+G7MqswFmifMYGoaBvE6jG0Y24wminRobsiGq28E1PN1gwEUD2+mOBN119PdK/evY4NzGy4mj/5q61XDLZipSE6WCNF4YKe140m/eQf3wRoZ6kzeVdJIjSdheRp9pP+7DjxBxU8TNUXibVabCGQOPDsdmS8DtA7QI+ZygRaVQIKlIqpdxM6j8QkGaZBsBYWEyScWbIRsaP55fpJuMUhzSss7VtrWo147VW6O08tALQdKxqboNUxPaSCMB89m/GqLTX4VOpj3jEGT4AdqjSX0BSLEABiZnYSOm5xMo5TwaRq6kaW0+Ukw0EwZANwCQRIMG+NNvauKb/nfyH6VW9l9nyEgso3Q/kNvmRuoXGaksFHTCLnqZFRgTaTH1w9kzTU2kuxJ6wBTAv2kt++FDiGVYy8y2siI9bf0wwzHy4jwyVosztDs6HDNDogdSRveyhrQBIUap62/pievD1BtVAWJ1MCIPaw6j+RxH4blyGDE7mwM3+mC61UapA06iIA+IHcCfUEDEuOqz4rGqOcoBMsHr6xU1NToLomQajST5h0CzhurcwZaq7Ui/h1qbMhDjTJUlSAfhNxa+EoVmSjkxoVGNSpXZQIH4fkWf8AkfAfmHPeLm61SNPiOXI7FvMflJOHoIA5tlBmlJcrE4vy9TztOKoh0ELVX4l7f5kPY+sEYrbi/AKuUdUqCZLFXF1YWuP7G4x7keM1suwajVZD6G0dipkEfLDfk+eaGZpGjn6Bv/4lMWn9Wn8rDup+WOfhXbDVQyUA2q+zNEljJGMwd4nyrTWqwpZmm6WKsWCkggG4OxEwfUYzCuRw0pGMjSUwcoJ4U1WYM+gIoEWBgk7z0GwjD7wmKtEgqpBBDKwkMDYg+hGA3AuC8Paimqmq1GQQxqFXmBJF/wDTEvO5VaNA+EE1OrIlUKQxJUrq1gwwBi19xthFs4ApPmGSd3X7qHl8o1NqtTKslajq/FVZaomkGGHRhMz1MEiZtD4dxWn46lTrSpqpMoBNrsJjbympv2GIvKtGtklp1H8iFijNp3N7AnrAJle0dMAeY6oy3ENdOdFqkT8asWJIHqCbdDOGYT3hyDqlZLj1d0TuvEmoagYqU0JB9IvIPQEQe18TstWy+aUlkBQAq3iBIEwYgyb6ReBthV4pxUGktZAQH0llYqfOpDLIBnzJAg7aYvj3l+tnsxUetTFOWYk1BpDL5YhS0m0g+sGe2KPe4JoNiy27c7V6/kfgqzcnnvDprSVAEAAUABYUdhtHrhZ5q4XVzGcRlDHLNTK1V2EjVAIBkzK3HbAXgfBMxTqmtXaoK4Y6tTKbkd76hpPS0e2GPOccamhLsLD9K/8AxucHaRVpIxW6m7oLT4U9B/FpsVFOnpUxOkdZ1MDFgAZJ3thAzT62FRjJe+o79P5C3yxZPE+Kf93qF2VnFIkKpBMn2OmYPXsI7YWeOcys9HQ2XkLcNUvF4hQmlVMRe/zwu9ni0Tsbw1hDtx73Q3LZBSJInHZ6ClhAHbEjljK06+YKvWFOmPgpmzVGI2kwdIPYyenfDpQ5Xy/iGQQFUEKWN51fP8pwF0M48IfoeFn7JxnaGFAtzNRxofdT+VRpyyAGxk/Vj/TBd6oAkmLx8ztivavF6q1m8FyiaiFS2lRMRBsB7YmZrjFQsi1S0oJJA03N5gekbfzw9PF8MxoJBNBYbHfFSucBQsp4JxutU98LXD+YSUdjTJWms2ibbmLAe2O9DnDLtuWX/Mh/mJx0TXStzNFoco7p2VxXbmEhELhVkK8ECLgBht/CtQfPEl+FZeov4iIwIvqAP8wcRc/m6WYoVUpsGlekyPXa0bz6Yn5DOU6dOnqemX0qD51MsAJi/ecDynvC2tgPW/0iF47sEHiVW/GuHZdM41LLUS7yZSwQWWNMtfczIEHaRsSbjJ4fST4WruW10wo8qDzBZBuFJPWJdvfAXnDgT0cwM1TqCqoqLrhtTKXMCd/iuJ7++I3PFKoBQrnWNJKHWNJ81xYw0SDeIuL3wL4c94NaJ89Fq/G54w0tzNbV3VnT31UbiXHTWqvVZmVm6eEukWjof9ce0uJCzBxqUEC0CCIYaWlYIsRjjTzYYA6fpjqGpncD6YHiMFiG6ubfUa/39Vp4bG4J7coIHR1/kkfRbU82ZHkGjUGZEPxRtJJYmJsDb0xyo8Q8JaiDV+IoQ6hAAkXIBYloET0BO829fIUztb2OOT5Jhs3yOEPDsU87DRuFt48tfmprvTc6QwdKNGQJ062Jlt4I8zGesKO+Na1SKCLCg1GNS36QNC3vMk1Dv2wNfLEbpPqDjmzIN9a/Q/2xIaDt797obcOWPDi6wNffDfVFIICAi28383mbbve3yxKyGWpa6wrFTXcTSDLayyCO3b/y43p8Dc0aNTxA4YhEBmV1SwA6RJMx1nGjRV8wZGrU1KkBgSBtt/X1jDeFHiIWd2rK10bKPF2yH8GySEa4GmbAxb+2+BmRzlAVwaSsCCTcypgybdiBiJS4nVqj7vRQAHtv6ksdpxvV5czGXq0zVpOg1r54Om/ZhbabYeoBefDi5OGdYVc26gWpZdlj10SR763YYXuLcNDOCBuoOCPA+Z6atUeqvneICi7lmJPoBtjlSzaI9RK8pDEUxE9bL3IiI9MLvMrKLTV8Fs4d+GkBDxYAGpH1+qDnhLAWONaNN9jfDdxHhFSnQNdafiUhIZlI8sXMjcRhf8MuNaC8BtJ+KDP12wePG4pm4v30Q34Ts+X+Dq99UKzKHUd+nT0xmN85nTrMre38hj3DHxz3alqRdgI2kgO9FYPC81T8FHFNfHULpbRq2AmRI6dsEuF0oNTQ7CiUgUZYAEr5pUtEFpMX3wk8IIqVVFJ3UwLbHYTEb+wwyUKkrSdWlHkOygkBhfSzSZJH5tjDCZGMnunC6Ru9bpa9z3ChUVFavrdbbS6EQwLGYYEEid95JM4A8+8PKfd3nUSjAmI+FthJNgGX6m2C/LNXxqHjr8IfQ99iZYfKBv7YNcxZJavDySAQtQeb9IaQSLXvpw7hn90M7hta7FQiWXuo3XdUepFj1Xn2dclfeuH03zDNGstSBGoBVlQdJMfqiZsB3xZFThMZbwy+tlUyWGmRHQr5kgRBU29cVjw1StGjSarWVmpUwmltIphQAbagdxO0+ZvkyVeZvApMlWoXim5FQ2JgGx7z0P8AfAHPBcUIxyZQ38C7890jcb4hm6VZGVxUFRJ0VDZGFiqecMQZB8149MY3GXqsMvWp+HUeABOoEtsVPfe3pHUTBznFKngU6tWmWIEAs5GpWAgjvcR6zgfQ4lNam73ClYVReJBY99hGOje4gA7K0sYjdexCcODZfx6rUHqlUeQpgGLFxv0Gjv0i2AtKk2YrBMq7lVJHitZdU2ZYWQLWkThpXwqFFlHmepTakjWL+cFREAdWF4/thJ4a1ekEy9B9LvWRYgbPC+YGY3mPeDi0hBOm6lpcL5fJO5p577vU8WjRzKqrnxBrvpjdNBZmJkDSY8puLEi25hcAMKVV6ukKwU6UUdgTdo6ebrc7y3/aMrUctl/BqvRb7yqrUViCA2qSYILWJJ9RjjwM5jWVz7Us0gHkJUCoGm/m0g7T1O+DkOI3SgLbOmiUk4hl6Olm1qKv4dvMyyQzMAeoVWU9PNjpQyYGVTS9OrqaXclg7E3ad9JmBtbtgvzfwXhdJg05hXcFoRg+kA3JFQ2knYEbYRslnMouYhvGqUI28MKS0WJiobLMyNyNsCmdK8jNqnYhhhGTdO5Vp6aWmrh+caoK2XWj4b+EQJbUW3JAi3miBFpwDoU2ZgoEkkAAdztho45SbMpSzHC6dNzSJSoKHx+YAgkGGBGk7ifNOBy8Oenks1UajXp5mkmuk5DJckL+YQWUmbd8PYPEDDEsI0OoPVJ4jC/ERd81wsaFvGualrlaeXbSaiM6NDEMR5iAYBFRfhMjvY4hZ/gYpBqjVqDjdND6iwPUAAxY9YwtcJy1WjmKdJ11qHEoQIcSZgwTeTe5vhy4lwQZmkNFE5T8Ms1tS/Eq6YldLkMDNpHtgeExmSdznnff5WpxmCc2JgHLT5qvP+OFHqvGpHGiovRkNvqPiB6EDHTgeVbNKaUeZ5G0X3DE9AIBJ9Dg/X+zOscj4qHVUY3pEXgMQNJm5i8etvUnw6h4Obq0SwpimCBVXTIfy6QxYbBgxgkXAO4GLdoljyHtOv6THZDnRlzDsRVcEgUZWQ0qRZgRsRYgjexx61Ui8zg5zNwwIyVljw6yzvfWANYImQZP9euIPAeBHN1hTXyqPNUePhXv6k7Af0nGrDOHxCRZmIgMUpj5LXg+SNVtROimpGt/6Dux6DDTnuLZRqLUxljTqIGKVQ580ba9U6pHqDJtGDvGeVVFHTlYEJCrY6mAMe7Ei89cVc7ts0yO82+u2M4xHGvt1ADhxTLJzhW+Amz1pEqeeB3BxDrfi1VpqVljAkwBPUk7DqTjirkYfeS+U1FKo9SmHzLkgqbeEgmBq/I5IO38IMgMMBxmCw8IzM0PALSwXaeJkOWSi0bmtQPQLnlxVytFadTwzpNPRpnzS28yQwgGCp/qMCnzNDK5vVTWnNZQV1M0AGQQr6bFmBNx2v0xMoZetRzVJCEK+KGBNmW/wkCLAkQReN8D+Zch42XBpoDUpm0C+iDIJnYbge+M1tRvBO59/dQ9hkjc5moab16+/VH+SMplsjlzUcDxHku5htJDHSq+wi43JwSz/NlPMI9I0ayIykFmUBYgnvf0PfFYp4y5ei7o/g6hB0mBMwSdpiIxtxXj9UN4SMPMo1aYaZGw7WMEYYdZNBJZA1uY9PVD+X6wpOHAR6moFdU+TSSZ3i8D6j1xYfPHLq16FF1dPHU01VlqWeo6+I6t+nSSCGBgAwdrLYyWUTJAuGFZ1Ok7kntExomN/ljiuSaiWyleoTQqoKlJ6ZLKrsAQ0QG0kDQwiR2tBh1uOccE1CI8vdnc3p9gmyvzTmMrRCNSoENTEgurBnhdcKsG8yZkXjCtkeHtGsUmBpk6UJvN/KOoE9DjzLctrmaOkViKyfAjHVrLMo0n9I2vttNrjvR4g9BGVqoFUAqBUUzqlVAK7grck/scSx2bihSRvjBa5tee/wC0u8R4xUaox+Ha0bQAIxmC/E+L0fFaz9J8vWBPRes9BjMGQTVqy/HXwKaVEpLT00whVxrYkDUV2gqpkjreJxGyfP8AwulrFMPT03LrSYI0QJsbTYaiBMC9hgRy3zC9ek1KrSakiUgwefLYCCTFjaY9DivuX+LHKuz/AHenV1AKRUDEAHeACJkSCDI9MBhJbYUzhti1a2e5ny+ZTxKB+CA5VQJmyyBvsRfb0wwcCZXpzTraCN/Q7W6CMVDwziFJqlRVRKAqqANOo+ZZYggkkbx2w0cAzbKYkgOupQbT79v9cUmkcCrwsDgE2cU4M5cVG0N/HrM+5BBJM3tO5wF4nwOs7NFOlUFNvxA7flZAdSglbqGncH3wc5SzFd8zD04SNgdRvYneCNp/kYw7vwGlLF7q9ipiDNh87x9MdGzOLVnzd2aVX8hvls6tVKqCrTAAQOumNyY0kaR5wN+gwXf7MOHqwdadRCP01T/1BiD6g4kcT5LXLLWbKlSDGpOq3U3j2Bm2NeF8ZpUcsKtSssuTGtoAgkR5jv3jExuLXZCFLohJEZieNV6qveeeOUqea0UENNaHk1a2LFl3Mk2i6zvueuBnAeJU6eYpZtkLmnUDkM1z3IkTaZE2Jxx4XxBBnfErFSCzk69vNP8AOcM3EK+VFJjTpDcVFOssCwsFYfmRi2kgMMVdJlcG0qtZYJtWBz9lfGy9BB5m+803C21FROshdyApkxsMc88k+bvv6HFQ8b4zVzTVKtap4lRdCaxYeWZ09l1MYjtPXEbI845ujIWsxU/lc6x/6pj5RjZ+DcWAg7rPEoBooh9oOdY5zQTcIt/S7fWT+2BXDuE1H0MilgxMgEkwDEwNhiNxfNtmqoq1Gpq0BG6bbEi8jSd+ww48GyL5akIe5Go38vpHyO/XGXM7JpxT0UJebO1WmThfDaaV1CZU1K5onWAxohgCsMKlgXXaf4jfDLxzjNbL8FrNmZWroNMSQT+I3hqSwsW0vf2nChkOYz4yvVrClSWR+UBmtYkgwCAdiDbE3n8tnuGuuXqq+giqyqQ2oJPlBGxvIHXTi0QJZqqy014cEH+z/iKvXprWCt4YLAkTZVM/MLOLI4e2W8So4y5VmtcvLCSLo1gCIO15xR32e8d05gSBqWnUIPcCm5+sDFwNzsqP4dDLMradZNUhCFOxA824gzPyscUY7IKk3Cdni+IeHYbYiyLqjx8l15s4+eH0adT7unhSU0ydQ8pKegHljCxV4Y+WqrmWYlMwA5bTKkut0OnzLUufKBDxEi4x0+0XPvmaNBEUkazUZbmfDQlhMfxW9sMfAeMJmaChWhWhkP6GHQx2Nj+3TBXNDwlInugcbHQj3ahJyVTzGVKVgaT1CCCIY0dJJUAWF9TFgLE1GjYRF5f5ZXI0WQHVUJ1VWIgMYgBBElRcCTcknrGG/heYo1wF1CTPkazGGKn3EqbiZ3GO/FeXBU8wsb9TF97SAD6j98EbmazINkCWTPIXO3SJVqVBUpqKDVAwJZgwAUyInuYk9NsVfxrLmnVcMI8xi8yJIB73HfFg840c3Sr6T4iU7FSgAV4vBcCW80+Un5Y2yXJw4gqVaykBNIuzDXqglYGkkGbFT816Th5e7lLj5IkkYfGAPO1B+zLkPxw2azGpEEfd40+ZjPnggyAIiReSegOLGoMtJdETTN5CqDqm5IEC/cX+W0ilSWksAEAAALMhVWwA6THXrgdxHMolKs1T4ERnkmPynr6kfXFpXmR2Y7pdhpuS9EicXqq3EwUqioPKP8hEyp6TPm9NUdMD+FZfxoWSsgjVMCCrKQfdWP7YXeWaDOFHieEzGdZtpMyT09cNiGk1RajoaMKZpWhmBI2BEwCCVtuvfC3aMFSsIOoaNK6n5f61Wh2fiAyKVhGjv0o+bqA5ccPamRWpDTTemwCPeZKkyQUAmbg/5Rhb4jyZWypFdlJQCWaxUTa8FtyY6YIU1pNXaoGNn8is12UADtcyDPa3ecGc3xJDTema1crUXQyQhVAYJIFtVgRuDfvsq6Txao8Ub3ANbrrYG6rvOs1espVYBhBuBIBOJq8uVfiPi6l2C7R9bDuY643zGWehWqUS6EqQYNtYgFWQnoy6Tv1Ft8FuEcTpawMzrQEFFe0Ix6zuDuINr374OXPNNbslsjGvLnb3w2XDhbjU8MiyBS1MboKjaS9rWHlk7ax3we4xwGm3hB0K5lZRfiLZhlYQbTOpWDBvQjtHHh/Li5d6odxVp1FakVFMglSAQZmAeoiRaQdsCqudrZUOjCKzCKFcBixi3hoJ8jElb/ScWOElZGHkac0zJ2lBPO6PN1rnXC+Y96qBxEgVGBgEQCDpkEAAgzeZ74zAfM8HZWId/P8Amt16zJmZ3xmKDLX8ku6Ca/4eoV3jgtM0B4QLU3y6NVWLQVgnSTr0/FMAx0wqVORsoF0rTK1GAZWaudBDXQKQdzZbz64sPh/B3bL0FBby00KOzAOh0gwHI86flIN4MSbRVy5zMpmDTp0lWqzaFqLFUjdQtNtpsb9P5VZG5zvAffkuMkWS3bj3vt6fJRMhwfKvAdCsPpdSW1K2rSQSDuDacbVOI+CxCS9NWZBO40ErH7YXs7WqUMxVQuRUR2VyWklgTJJ/NJvOI6cQl11MdBLao2JPf5mZxYxOLqKKSxkWexrXmrw+yqkKzvmDdUUItzYmSeumQLd/Nh95kdly1Rkgsq6gDEHSQSL2BIBAPcjFAfZ5z5X4fXbLsxqZbWZQ3YddVOSACbEqTf3xfycwUmoLXRgyOPLFiTMRB6g79sHyhjSFm96XSB9Xtoqm+0TmyrQNAZZDTqEOpqxE6WKFQYhouZ285MTfC3lOac9QCrXZMzRqCTRqFW1A76Z/1xYPNfDMlr8SpUUVHgqtV9KAgBZEAjUQOoM9sKPBeJ0qkrrFYhzTBKroCAEgr5QTfqY32woXurM3gtTR4y+/Yukl1OHs2ZCUkILmSukyp3IINxEjDVxzk6lQyzP4zygUuvljcDYXtMie2C5oJTzQrgiWQqQYgxp2HS388a8by9B6NSnSoqWfTUlS0yjTp+ErpIJG9t+mI74veBslhBlB0tIS04y7QIBMifrc7Tg3yyn3WpGbyyslWkagIRWq04NmDXZGEatIBMESL4j8x5d8sjABPCrCF0SYgyvxEkeWCb9sT8nzQua8Gm1KmgpUtJZiSWYhdbeXYalmD3N+mNmSd7mhh4aFIZWfyB31Uvjv2W06jipRzHxr4kuafnU31pBVWmR+lb3K3AGmjmstU+6V0B0CEIjUVtpmGZY0kdeouYx34dzjmMk4p0qn4LuCu0KRIJMDzAggwTFtiBGJ9Pi5zOYqZip5nYgR0EbKAdhJ29cZ89AapqHU+FTK32X1q1LWdPfSHg7epg4H8mZheG1MxSzYNI1NBp1CraTBqLBMQsmfij4Ww55TmF9OrSWCgSq7x6z/ALGEX7VuNNVy1M+EaXiVDqkfHoEKZIB8oLfJ8Dw+IOsfAok8RrPxCI8e5Pp0qrZ2jCDwqviJ0lqbrqXtJNxteRgfTXMkM4rAV2hgSlOwAECSpKkDsfXCvw/nap9xq5V/N5QqPN1WRKnuI2PTa9o68LzjBQJER1MAHpfpcRe3eBfDfwz5WlzOHBRDiGxjKdL9/hdM7ma5bXVqs7gwxNQsR29vcYeeXOK5hUWvmDSRWH4FIqFap01seidrS57C5Vq1RKSh6ilqjCUosxZY3D1AbheyH4tz5fi2y/HDmS33hQ7naoBBPYEC23b6Yr/yNwxexou9z+AixNhdiAyV1CvXzTTmM4ajayxLkzqm8+47YOcF+0ipRITMfi0/1j4x7/qH7++K0cFD5WkDttjU599zcf73xoYXtGDFtEcwp3p8uXl91bGdlvh8cfib6++q+gznaGapfkrUXFwQCD/Yj6jHGplFWjopL5UOrR1i8+pFzHUH2GKR4LzK1B9VJiv6l/K3uP8AZxavK/NVPMwVOioolqbG8d1/Uv7jrimIwbovENQswO4KYmY1Ejc3v+r199p9weuFDnDjelRRAR/EIR0kaiCJ2O02uenfoscezWb/AOJ1MwWakheqlGNjTVvDJUbQSJmLm/TAJ6obMu9adestLA+ZWJgydx+X5YzZXUCFoYdga5sjhfQpz4rwTKpRktSoPuEVxUqH0ZKcqPfUI/bAnN8o1MxakSzGTYAEtAVZOwXqSTsDEnEngvL+Wr5mmhJRWBLAGzEXCjtMHv2thx5h5gp8PRaVCmgJ82kCyrJv3LEzEnocV+ILmDMdAivwz3y5Q3xO+QrmoXDfsooU6UMzPW0FQ5Y6VJjZZ2kWnocJtbKGmzIwhlJBHqMWNwfnmlWUlgUCU9bk3FiAYAudwcL3NdOnXAzdG6lvDqCLyLKxG4DAdewwnOGvaHNK0+ze9w8hilbQP0v+0k8f4Kc1QV1P4mXEHu1Im3zRyR/lcdFxE4VwqpTqqKxZda6gGU/iAe9ukTN8M/COKtlqyVEHwm47g7j6YI/aDwqpmq65qkWY6EppT31KxZgU80yZHlj8rXwaGXPFl4hL4/CiKcyAaO132PHT35JIeq2VRxrAWo/kQXi5PuLAT0vidw0VczBQgVKUVl1DqptptsRJmwxO4ry8q5crVHnGoaRdxUQ3AO1iQJ9TgbyxUSlUSXfUBGk2UKxPlvctMGBbf5ujEzNwzm1ptazI8BDJimusDj1981xr8LrKxDOQ25kv1E9FI69DjMGuO538dvZf/auMwk2Q0E5JhvEd9+aZeOcWeplKWX8TyvQAYFRNghiZBW039MLfC+ZaVLidByiClSolAUEwxBEk7sQDE+pxC5vzhjKkVNZekHECFCxoABkyZDA7bYJ/Z9kUcs1WmCo7gGTizJDh2371STmB7soCA8zcufe80atB0ioZbUSLjYxE3xGq8KpUlXL6g7wWdvUkDSPZV/fFpcwcj0ai66INJl6LsR29MU7wzI1a+ZShRBNQvC9I7luwG5PS+GI8R3gpLzR5Nea7UcuS7nrIt1kW+tv3xYPJfG0p0/u9cCNZq0yd1bTBUHpqAm3qOuK6q54pVbowaGPqtj6xIxmZ4lruCQJG284vjIJI2NrY7rR7Liw0oeZScw2H5+XvoZ5+zzNUKOrSCRG8L8Vx0IEHA3gGfo0iDrUHc9/phy4bwupmM0terRBQuoLavNp0kS3QqUn5xj3itDIUs4qKiV08Ql9KU/IpXQQDp85k6gCSAymd8Q+ONtNuh7/SUa59ly84hlV8LK1XD6M2rshAAYMpAU33WohBAMbb3ABPK0TSTV8aiV1C6yADvpBBmbGdtzOGLi3H8lUWmtSg3hhdNPVTgKsFYAkbQh8vbe0YXKGaTQW1B8xRRWDkOQqkFdeg2JUlQ9ishW6zgmG7prrABPDifpaYmwz5sOHOsA7m6G52NHyNofzTXDZOsAFAWLEdQVIiRexAnrHpiuuD1itZGRdbAyB8v6bybW64sHP8Netl64aPwqZqmG3UEC0b3I+UYSeWmNCkapEuzeGm3pO9rkgSe2DzSFwBy0dq99D6Us9mDbFKYy/M0a3xr11vbhqDxRyrwpXK6y2oDUDqBBPW8f3N8QOCZ6olQ6UDx5ipJgibG1xBgg4L8yc55zxhRzGXpaqKhdNJw0dgWVmSe4ABwrpnYqh6dOpTcH3gdYi/1nGeYSbzPv5J6XFREN7qPLXW7TvluZilohzs0YHc3Z2rWprTqMGDNqUTKhoNxHmkybEx+wxIHD2zQFT8PcMShIY952F97gm+9sE+XHbI1jUUpLLp0sskXBlYM9D9cKNyRGwU67DYiZtBh16hAeCfY5XzCaywy4Nj4iNeLhlUeYA2kGOsY94vwqnw0E1HWu6nSqaCoDG8srfELgqLhtzYQzrnebaz6tDpPVdI+k3g4rHmPxK4p1K5I1VHUAmw0qGgTsNTR2ucaGExUniNgAcPt1SGIwT4AMzTfDkpnLHDqnE6+ksFa7VKpBZo+vmJJx05x4JV4c4pSHSosq4ESAYII6EW2PUYLci8INPxVqhlUyr1FYpBnaek7R6YIca4Flq4VF8RVRQF80zE+YgzBMwY7DthZ+LcXU4+HkiRYGSVtt35n7KtcjxUqNMw0k6u/wDp6YYeGsjoatWqEBfQhCFgxA1Nqi4ABW4B+IWwO49yqaEMjCojNpEC4PQEdzjvxPLlSlJbrRXRbq5M1G+bkj2VcMQxYeZ47wgA/JTCcbASxgNjWt/TZMOT5eD+dT4ijfwl1/UCWW3cDBrl7gHiZpYJWlSIqO8kEAXCz3JEHsMV7ls29Jg6OyOvVSQR88WnyTz0uZAp1TpzCj2FQd17GN19yLbaIwb8MTIx5cKrXWgh4jHGdmRzADd2NEe41ypTz1SlUSpop01ayp8RZpkXECQemEDmHl3O5fMjMFEzVBRB8Nbhe5W5tvILXF46W1kahFxAABvsO/0kfucREzgFRiCCDdAZsAqgjfbVeOh6jCDo2uFFLx4mSIggqps1xAK3iI1rOpH1EfPEPO8Ueq5rVLlzc9B6R0EWGGnmfh2Xl6hp+GNRZgu0kKSAuqBPmaBYlhe+BvDa+TSofwcxRqIfhYJXpk/xJ+GQ3oCYxluw5aavResh7UikZ3mU2NP65rSjwSqlIVCpVajQF6iQCJH8V4HoO+H7lfgAGSZKqMDVJ1BhB7LE9oBHrhe//ItOm2jwarsTfWBRk7jSNVQ79SRg/wAL5+qZgVAmUmokQhrbye+gAWk3PTBGRxxmyVnYjFz4pmVrao3e3luq94nkalKq1Nh5lMe/Y+xF/nj3M8aqJljTlWqUjrVCJY0z8ens6HzjupqDE/nLmKu1QmpRSkV8issw5G4DkwxBJ22wvUqxWm2YOnxV06bCSdQmQPyaAQe84E1mRxPBNuxZxDGsaPFvfIjipz8xrXq62JCqsAzFyJJNupFz6jvgZVzdJqwbUpmywZg+pn1OAPG6gWqIE0nAen2AMgiB+ZWDIT10z1w2cO4ZkQyK/jGq0QFWwJ22G/uemNaPFd1hjC4WDa87LGH4nvY9MtDX3oh/Esz+IY7L1/hGMxD4ko8RrnpuIOw3HQ4zGa0eELelNvJ6lWNzFysK65bMKAVFClTKxZABMiPfHTIZeKQRGCMOsTOBXCuIVqeXCGqNJUeVj5ogWGJFDigQfzwtI8yFLyYU4dotEsrls0visa2pgpZVNtrwfcTGFH7PmqJWqZxqemhWDIH/AEtrVxHpKxhl4ZkXztUaYjSZImwNrnYnEf7VOIfc8tSyVBdCFRJA2A9e5Iw1hnFp21KzcQGmrOyWee+V3q1nzGVTWGGqoi7g9WHcHcgXme+FT/gdWnVRaqlZUPB/zFQD62n54cfst5ldsz4VQFwRYiBp9z1G2IuY4JVq8TzVEMzlTKaiTCQX/sLY0xI6UmEmtN0CMNY5stXrso+ezLJS8k63aPKWk7kwAYv6Drib9nPBGru1ZlZqdE/CslmJ6AdhvjTjgOSfLvC1dJ17wCpDAqd4Md9j88MfJfHaMFqc0NZnSzTMW3tjPmdIG083wtPTGKSW4hQ5V74pl41xdq+VGrLVAPECrN2UjZiIkK0Ffn64rzMcXr5bO0mKVKHhvILoV1rswE9I3g++LC4pxV/8XyFQjC1Qk3EDyAwTJFtJxXHO3MdT7v4FR3cllcSRAAv8OhSD0+RGK4d5DgR7tS+RzIHRg0DqfkjlH7UNFZlzWWXwatJqT+HuwPVSzQLTKW3ws8NzShqRouD4RbTIAJOnc3t1ttgVSzIqU9LX6SehGx+mPeXqOqo0ysSHnrYkR0O2/wDOcNzfw3r3X5SOFe7OQBdivUG/Rbcus9Sta7VHJPuTN8PnL3DicygZQGBBB7je3cEYUOSuHuuZeLBCRP8ALFk5SsAVaAjoIABmL9zeMZ2Imp9BMww+CzulznzPU6OZJpEgMJZQunzCxgdv6zhUy/Fi7mJM73gn0J3A9Bh657zSV6a6kHjSPxQYKrIB1Wgg95sf3E8sZZVpZjKx5qtMtTMCfEQFtJJ6OmoEenfFGBhHUr0WGmxHdBxHhb11P9D8LpwXh1bM1Vp0ytKmq/iOANKKd4nqYP7zYThM534ouYzjimwNCmfCo9giwur1JiS25x0ocSeklVaTMtN1AqAGxWQfleOvWOuF/N09LxBANxO8H+uHsK0ALH7blc54aTpyHvn9lcHKuSrplgKWgqGgFRT85BIZrqzEQLHVB6DDLluKKJy+foJTosYTMJpXSxsNekAKTbzAR0PfCzyvmlXL0qniU1YUUtALAACwtb6/LBDO8TWupUjWGEHsR1wuXua7XZBb4gKP0QLnjINka5BXxYXXTMbkGFb3Rtx6DCfkapqU3qaSFpxrki2owPXf+YxbHKeaFd0p1FLPkyRTNSCdLxonoSApE+incYY+a8kmkZjRDqAlTTALU2sQZBBAcqZI2LbScHEUbgArntKeKSxW1HTer/aoarDCYnE/I8CqFPFo6lcH8Nju7CDCAAkt1nYd8MfMH2d1aFI5vLoGoN52pwS6CT0+FliDYCO1pxL+zjiLNWc/EQoAMXCi8AAWmRYDrgjHS4UeF5ocP692r4jHRYpv/WMx3PLy/vZH6nGM2+UUV8pUpgKDVYAw2mJhYtN7bT7YjcC8evUaNJCgai8ppJ0qQxO5nxjYmYJm+GjhPNdStWNL7u6IFk1Ht6RH164VebuZaNBGoqClGWJKwzM06vKD/EY7D2xT4gnYarK7jXVTeauUqlRHTLMKjsNL6viEaWUi8GCo3+nZD4LnWoFstmKcVKRKTIjctJ6k3kEdGM49yvOeeroKOURlBYnymarCSfM5Eab7AYF8b4FmA4qV8tUpTCeICSJAgSSTfpc4iQZm07dMYag/LfhTNmuIK6EJLk7AAFl7kSOmFmjx+tP4dQAn+AAnfePdjHQk4X+KeJSPmYmdmuGHz6/OcccpqYKBJJNtJiZ9YMCbnFGwlgs+qdJaS6PfS9Onl+01U61Wq9PWUqN5lAhRdiGMAzOw9ZsN8L3E8y9OtUpgioZMNeGiSbHeCCIFpUwTidkeG1CwRYSTJYFrAXkEgAn23MdpB5qTITRzGWUaP8PVosB8IEbwAPzCbHri2cAa6hAEMzX+AFrvVQ+VMtQzI8CqDrchqW8U2ZTqNlYkHSnki5WZF8TuOcRq5JmoVZ8VY2MbiQQ24Ht+2IHG65DDMKAjSJ2ILC4JmxkD6774Ws5WzHEM3BYvVawLGwCj0sAAOgxVjA82dgrYwujIoUTwrW/JZnOLs7lizEm5JJP7nf3xmIWa4RVRirK0jt7Tb0jHmGQxlJM4qbiEcULUKszxAHfoB6YnpxUaiGYRtMH+2MxmEiyzuvSxTXGGloNjr+1ZfIefymXyw01TLHU2pWMHsCF2xF5k5syuZzBylRppskh9DSrXEjyzjMZi7WXra89I7LIWgaahQ+CcKyeRVimY1VHs50OBA2gaZGOfD+OUaOZr50sCUC0yoDS4I3+GJB07xjzGYNAKeXIT30yksc6810M+AadDwvD1EvJJYOxJBEAbmZud+mPeXuM5etlDl6hAqU/8NwrXHr5bEfuIx7jMGlYHg2l45CHAqWeHJTorLhmfMUoMNZRqJ/LbzGI/hBx05l4JSr0PxMyqshJplvFIGorqkCmZkKRuMe4zCeXUOtO96XNykaJN5XyIqCq1RwtOnpneWJmAIFrA7xjrUzia9KWBIA99r974zGYPIzM7UpnBSiOA00XZ141ytPXCEpZZIeqpc3MK8f8At6bfLErOOlViKdVQQNRJV9v+W5vjMZhT4dpehnEOGtBcjXpmmPEqhjBCnQwt1BtcHC5xavSh9DQYkWPT5dv54zGY50LRstnD42QMIAFf35pVbOxTddVmIJtvpMj+Zt7YMcKyGXzGk1qrawfhIMEGOqLsI2nrjMZjSa2m0F5fESF8hJU7O5ILmpoVV06B5YYAwAOothj4RxGkI1Oo9lb/AOOMxmF5mAo0Ty0KV/x1Mnm6dajXFSnmAfERlcBdBAEeXqD9Z74euJc0ZSvlHC1I1IywUcQSpjZY+LSfljMZgoaAAl5D4rSlylzvXzJZquaSjQpgA01oAl7GV+Ex5RvI3sO3nGuaMtSqGpQYq5vGltMbRt3Am3r3x5jMUxDA5Ndnn/lAIsITS+0HRUq1GqFvEpxs3S4i1uo+eFzmbmOnXp5cjysUJe2zaiN4vt++MxmAwMAKf7TcHC6A226I99mnHFoeJWq1AE20hWLEiOywBhszX2k5evQroyeUAKCCxnVYG6iCpv8ALGYzHOYC4rNY6gCq9qcUoVabI4U95Db9xa2IGU4hl8opCaiTNwLkyNyYgRO39Zx5jMRHH/jZrktvF4pwHeADNW9apyy/OGXbKomYzCI7JNEmk7MgNpaKZU7CwJ9bnCVxPiZFVldwzKdM+Yjy2tN47T0xmMwSSJuyFhMU9pzgCyEQ4Sni6dRUK50yQSD3kWMfvhf+9LTztKpSUIp0qBeDCimxPXzEE/PGYzHRMAsJTGYySd1vrQ6dET4nzD+K2lSq2AXUTEAC0jbGYzGYkMFJRzyTa//Z"/>
          <p:cNvSpPr>
            <a:spLocks noChangeAspect="1" noChangeArrowheads="1"/>
          </p:cNvSpPr>
          <p:nvPr/>
        </p:nvSpPr>
        <p:spPr bwMode="auto">
          <a:xfrm>
            <a:off x="63500" y="-841375"/>
            <a:ext cx="2619375" cy="1743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jpeg;base64,/9j/4AAQSkZJRgABAQAAAQABAAD/2wCEAAkGBhQSERUUExQWFRQWFx4YFxcYFxwcHBodHB4aGh0fHR4fHSYeGxwjGRgXHy8gIycpLCwsGB4xNTAqNSYtLCkBCQoKDgwOGg8PGiwkHyUvLCwwLCwsLC0qNCosLywsLCw1KSwsKSwsLy0sKSwsLCwsLCwsLywsLCwsLCwsLCwsLP/AABEIALcBEwMBIgACEQEDEQH/xAAcAAACAgMBAQAAAAAAAAAAAAAFBgQHAAIDAQj/xABDEAACAQIEBAQDBgQEAwgDAAABAhEDIQAEEjEFBkFREyJhcTKBkQcUI0JSoWKxwdEzcuHwFZLCFiRDgqKy0vEXY7P/xAAaAQACAwEBAAAAAAAAAAAAAAADBAECBQAG/8QAMxEAAQQABAMGBgICAwEAAAAAAQACAxEEEiExQVFhBRMicaHwFIGRscHRMuFC8SMzUhX/2gAMAwEAAhEDEQA/AKtSmIFhsOmPGC9h9Mc/vOwFzGONY2ljPpgVIlrd2nYD3jGU6Ij1xxXOd1t3GN0zYNtvfE6qLWxQen0xozAdB9MeVK/bHE3xIXFdDWHbHB7nGxGMXfEqpWnh4wpjtGNWFsTaqu3Blmrt0OD3gjsPoMA+D/4vywfxUojdlz8Edh9BgZxekJWw69MM+V5ezFQwlFyd9oF/UwMdM99muffTppLbvUQf9WICk7JLRB2GNtI7YaKn2acQUf4Gr/LUpn/qwKznLOapf4mXrL6lGj6gRiVWkM0jsPpjell9TBbSSALdTbGG1jY4K8q5fXncsvesn7MD/THKaVi83fZQrUfFyKaaiDz0RtUA6oDMP/DsekH4qqFQjoPmox9MZwTTPm0+U3G4i5/YH6YqznTlP7wGzVCHeCz6RHiqACz6dxVUMuofmBkSVJepeAQDxVi1V8tcdVH0xv46dh9BiLjMWpVtTlKH9P0GOgpr2H0GBuMDYilNoiaa9h9Bjzwx2H0GIQrkdcbDON6HHLrUwUx2H0xmgfpH0GOFLNg/Fb2vj37wD1xy5dDp7D6DHhUdh9BjUVB3GNscuXnhjsPpjNA7D6DHpx5GOXLwqOw+gxr4Y7D6Y2xhOOXKFmFGo2H09MZjzMHzH/fTGYuFVQvvJkBYGJlRbQYJ7Y50MqQgaJUmQe0Y45rMQ4I6XnFdyp2FqRPlAE3tGN6tFfD/AIutoiP9nHHxfEqJoXTcdeu5P++2GHir5epSqG5amoAI/UYJHqAxN8VdpSI3xApWFQY2xpWURMi1rY8pP0xekFdDjAL49DCYnHavSgD3xW6NKa0XI49p0ix0qCSdgMak4LcOy3k9Tf8Atikj8gtM4PDfESZeCxOENl4eoRJFlFz8zt9JwW4RxbL0ytWoXqOLiktOwPSWJg97DECrRqOPMdUCO5xxXK6Rtjm4hgj11cn5OznGXwjK36k9U1H7WXWfCoaZ31VD/IAfzwO4l9pmdrWWp4Q//XIP/MST9IwKFIHcTjw8LB+Ex74vHiYf8hXqhS9mT1bDfoffzXfK835xDIzVY7SGqMwMdwThs4V9qrrAqhx/EjT/AOlv74Qs1QNL4v2xCbO9hjQPcvbf2WW4PjdlcKPVXrw7mSjmwb0awjzLUprqHuInEnh/LWR+8U6tKh4dVDK6GOnsZWY2J6YoXK8TqI4dCVZTII/3+2Gz/thVzCKrEq4dW8tgYBvO4v0wv8PmcA3ZW7wVZV38WqVFvRjXaxEzBBjcXIkbj3G+BmX40lOtrK6FcAMrWKsWlisgMNKgMxgTpWRIxXGX5zzVIWqlwCDpqea3ufMNjscNnDeeVzQFGqgp1CV0VAdSghgwBBghSyjqflviuJwE1Ww7a/TX5Xtx0UMnYd0F+0r7OypbN5VJQ+arTUfD1Lqu4X9S/lMnadNZ4+iuCZ+pRilWUeEo8joGYqxa+u0ncktA+uEP7SfsyCVvHytOfE1F6A6FRJamN9JEnSBY7fEAFg/w27St0StaVYxjyMT0yIIBmLd8cquWA6jEd4FYxmlEjHsY1esAYgn2GOmVpmq6pTVndjCqoJYnsALnBUNaY8OLO5U+x2qzJUzjeCoIIorDVGuCAxutMH5n0GEb7Qqw/wCJZwINI8dxA9DB27mT88SqoLUrgYj/AHkzNx7Y56MbRjlVHa9QihqHxQP6YhrnGxLP+B/5RgcotioV13++Htj05v0xwjGEYlcsq1xPXGYj1BfGYsq2pnBs35TTb4Z1fsQf5g4hjLTpgEyL4lUQAomxjGcN4eKhbxCyARBgm52sMQTWqlozaBTeXsquowpLSCDqsB5gREXm15EQd5sS4vlkSjZhqapsIk2N47TA+WI3D18N2pBgb/H6dve0Yi8SysOTBuuox0NwPrH88L7vtONbUevC/qhFbLEsYFsc1yzTsffB9CgpEMFlhY7sMT+A8MRviWZ2boPf3xcygKgwriM1pcyaAKZiTbG+cUhV7AxPrGC1ThYpZgwuqmrCQdiDt/v0xE4oQ9UwoUGSFGw22+uIzAuCl0DwwmtBpaENiTQzTUwpVt+nb0v6du+DB4EypPhowiTv5QdpM4F1siRbsTY3GL21w1QRnjNtsFEOGca1NpKwSNxt9MFBpbC5kcsVqA+mCTNhd+Fa7Vui0oe1ZmaSDMPoUR+5DHlZtAtviAvE2G9x++PVzQfY/LrhN0D2nxbLbgxsM2jNDyK4VV1b3xAzOQ03G38sFIx2FEEXwxHOYjfBCxGEbiGkHfmgAGCXBVliewxFz+UCGQTp/wB2xO4Ig80/X3x6LDSNkILV5DEQviJa8ahFGWwHuPluP648ylQi/bGyElCDun9P9DjVRDeh/rjSPApPomnI8818uwLfi0z+o+Yezb/WemHTI84ZPNRrfwntaoBpaNgx2IE7FgO4xVdMSCh+Xv8A647ZHJHQzN0kL6mCP2bT73xnY6HDhmeQf7R4XSOOVqs/jPK2WzhIGXp6wfM9M6CR32AKm41MDsY1YVq/2T0iVCZrTqAicu7bkDykFQRJAn1GBnCeOVaKHToalEtTY9BF4NxcSI+hsMNHB+cMlq16qmWOxBXUk3kkggmQ0XvB77YTonhxI11ry6crrqbKdDtEByf2TUKNQmvmatUFtIFKj4d5ghmckASQLA7i98OPA+B06DtSyVNcu1wzGTVqwbjxWkqNOloAuHBtc45rxvIBNLZ1IBmPBY/QEk3U6SLyN5Mk7VucMjAFKu9SoVjUfw9IWerqIIBaCSWuYmYNnR4gtstoc+mvH1B9Aq5mbWjOS4SWZVqFi6QKjMxMxDC06VNgSVmQRcycfOvOVTVxDNnvmav/APRsXtw7nbLUaALu71HktCNMm5ktGywPkMUHzJmRVzeYqLOl61RlkQYZ2IkdLHBhC6NoLgdeaqXB2xUBqdpi2ObYnUQShtPoMRqaTuJHX0xAKkt5KXls8GXQRFonHRMnbfGPBWYsl5i+MpZ2KReLA9/54obOyuAAaK416Wkxck7QMaU0JMQQcYc0an8MA/8A39Ma0cuBcMROLcNVFWdFpWokHGY71nE7ztf5YzHByqWp45r5V+6iiXQslakpUhSTqhZUd9wRfrHTGlfgP3LJM2YYpmapU0KRI8RaYBk1V/LqBgDeVHrEDmHnmvXINGrVpUlRVREqMnwDTqIUwWJ1H6DpgLSoM51O7Em5Jkk+5J3wwcNFCA6V2h+aNh4pZ31A3X6LgM6XJJEzHvbr742OX3ZWEW8smZIvvvBnE2pkUCswnyiTf2HX1I2x7w7hprVkpru7KE9if6CSfbCAderdlryYcQ02QixvxUBKH6jC9T6YIZKvT8TSHIQkFZtB9em+Lm5R+y2jldVXN+FUE/h6vgVehYOILEdenTvina/Lhp5yqkq9Km5h6bB1ZZ8pBBiYiRvYjBTEWtJPokZsQ2R7WxD6qy+D8lrrqLVIdtKmCTpGpdQiACYkXuJJwE5h+y59Qek8CbAIGjc7reLAbHpho4PxWvUoUatOpTPhoaNZXFiaZIDahJWU0N/s4LHj5S9ai6ACfETzoRG4K/6/ziwb4UAyEGj9FT+f5dzySwAqTuFa7C1tJgix6d8A88zBoam9OBEOCD++9rfLH0BUqGsqvR8OonmU6heZAjaQR5gb9euOBo6kZHpET0swEamkAiIgAQTu2B7GiFd1PFg0qCRoIJFsdK2aUEwbGwnfpi4eIcoZSrNN6FPxB0RvDY/D5rR0Dmbja24wMzv2OUGB8CrUUXtUUPcbbaevecXB5IOVoHi3VS19V5BABjEalJcEE4fObOUq2QogVCjioLFSd1IJBBG8EfvhPyfDGqkkWjc9sWvQ2h5SHDKp1BwTjbMZxV3MY65PhSLWKM+to6SAo/mSfoN8QeZssFrQoA8okAkib979sKCJrn9Ft/8A0Hth28WyjVqpdoDAj9JXDBwzKLoiL9/l/fC3kU3M3Gw/n/8AWGvIH4PWT9cdiHmMAMNeSP2REJ5XPmF6cdfey6ZSnqMXLHyEAST9L7TjhVpED1FvpiXQyxaqEH/iMq/MkCf64aOJ5dM1nK6bHzaHB2NNQCGGzAkNf4vXt0fbE0Jp/iFXrw24+9lbH9l4Yvprcul23ldbbfSvmk9dg31wXyVbUAvb07wJ9TE/tgbRuPe+NqcqbY039o4fEsMcoLfWjz9hZr+wsVA7PEQ4fQ+unqu1SnFVyBAuIWDE2v7wDETfEcBn1KjAU1tFryDfaZ0hr9ME1qlhqSC1yWmGW2822iRf+w0NBwACVkAQsEg7QZ/TbpvGM5j5nupozHQDj5H6cTteqFLHHGwE2OJ+mvry0IQTiCfiCmv5QAffc/ub4nZDJR/U47ZThkHux3PfBKpTFJC3YfU9B9ceuw0XdRtYTZH34rAlkzOJChcQaJ7IsfM7/vA+WFLP01CFlRyNUaysCTuJ2teMM+eSKd9yRPvuf3wm5/iFR7OxKgkKJtAtYbYQ7SFtb5prB0M1qLSLk6QYk43ZQGsdsRmeDIO1xjpQMkf1xkFaERANLq9Q6P4Zv8++I6bEdDhr5O4SrZ2nDalXU5Fj8Kkifnpwa5h5ESoScuBSqfo2Rz6foY/8p9N8S0WNFL6DvEFW6Mdh1tjaipJAJgTjfM5Z0qFKilHSxVhBGPQtp+n7f3xJQGsB1WZhgGIgH2OPMZUosTtGPMSKVS1ycuYuCtl8pRJZHR4NJgpB3BYdtV7iex2xEy9Dy62B8MEAkA9ek9DGLSpCj4FLLv4dUNTTyNDQ6qG1AdCCWv8ALrGFXnDgarRfQCErOAxOyPujCPhBZihm0PhVwzAC9AtXDYgwNfwJAr5X+EC5C4R94zj0a4NSiEOrSxgmQqkMOstI6SvUYJ57lKrwrMvWpu1SnSUjUBDoCNyIIgqfjAgTeMTPs5o1EqtWeQFp06ajTAUalMR1by3O5M4dc/zVTr1W0ppWnpXUWuQ0eeAJUDUB7H5YMSCEiGOutyqa4jzxma7zUqMy2GlyXBAg3n1ANoxI4XxAinW8p1NcQbDp198NvMf2a0qxL5dhRqb6GgI09iLLPpb0wjcUyFbKoUrIUqdOxF7qwsRaJGLPLg3I3YkWiYZrSXGTg015p15FzTI1ei/np1U1AbElfKwibEqxH/lGLA4NlqQaaeoWgor6qfmi97zP0nFf8i8s1MxUWqgK0k+J5MG0tB/UIG15iYw68x5tMrTzGixpU9STFmeACLX80G83GBhxAVZgC+hxW3FOKomaoUQVYEVGKCGBMAEMsiSVLR7dYwL/AO04ZaznyrSqlLE7wphSfWR8jivMhwWvXRzQUMEgkawGGqwIG7X7A/3iZ6pXy7vQqgroa9PoGgSbWMrBB7YoHuI2RnYeNrgC7bfRWnypxc5h2q1FXWhKK35oIB37wQJ9PfDSteSSdt46d7fPFC8K49WotNOoyyZI3H0NsHczzpmwRFY3/LpWPppw9DhpC27Skpa5xLRojn2oZwf939S9T0NlUe9pwkcLoAwRUW5JNPzkkKdzpFhNuk4svgfCsvnMpTNanqiRe+k7sFJuFLEmAbTGN1+zfLKdVItTbuGYH2k6o+owrKzxFMw4lsbAGjXiVWefzKaoTLadRM1QWD6o3CydIHYkkjtthb4mWL6i2qevt0xdNXkWoG1Bw99QBEwRsRB/phY4j9mtZnYQiqQOsXm/xAfK+KNsHZWdIx4NnU8dkDzFHIVKR8E1BWAJpqgZgZj/ABNQsReYMDcG8Yym8FPSMe8P5TzOVJerTYSSgtqUgjcMhK7SYnpgjzNRpU6hCqojygKRZuxHTvOFp/E8NHX8LT7LxIhaS7/IopwPLfjiqR5KStUYxYaV2naZYH5Y6cNrGrlK4ECsk1CwVdTU3J8VdUaoDHUYOxjAfg3EqhU6Jg+U6XAJ9CCfMIPURjblzi0Vi1AeIVDa6ZUjytIYEKLL7WsMZz4H6muXpf3WlO1r5C8uaTplF8uFHmupySDLeKdQc1dC3GlhAYmNMiB5d949sc3yB8EVdSlS2iJOqYJ20xteQeox0q1RUohJC+G7MqswFmifMYGoaBvE6jG0Y24wminRobsiGq28E1PN1gwEUD2+mOBN119PdK/evY4NzGy4mj/5q61XDLZipSE6WCNF4YKe140m/eQf3wRoZ6kzeVdJIjSdheRp9pP+7DjxBxU8TNUXibVabCGQOPDsdmS8DtA7QI+ZygRaVQIKlIqpdxM6j8QkGaZBsBYWEyScWbIRsaP55fpJuMUhzSss7VtrWo147VW6O08tALQdKxqboNUxPaSCMB89m/GqLTX4VOpj3jEGT4AdqjSX0BSLEABiZnYSOm5xMo5TwaRq6kaW0+Ukw0EwZANwCQRIMG+NNvauKb/nfyH6VW9l9nyEgso3Q/kNvmRuoXGaksFHTCLnqZFRgTaTH1w9kzTU2kuxJ6wBTAv2kt++FDiGVYy8y2siI9bf0wwzHy4jwyVosztDs6HDNDogdSRveyhrQBIUap62/pievD1BtVAWJ1MCIPaw6j+RxH4blyGDE7mwM3+mC61UapA06iIA+IHcCfUEDEuOqz4rGqOcoBMsHr6xU1NToLomQajST5h0CzhurcwZaq7Ui/h1qbMhDjTJUlSAfhNxa+EoVmSjkxoVGNSpXZQIH4fkWf8AkfAfmHPeLm61SNPiOXI7FvMflJOHoIA5tlBmlJcrE4vy9TztOKoh0ELVX4l7f5kPY+sEYrbi/AKuUdUqCZLFXF1YWuP7G4x7keM1suwajVZD6G0dipkEfLDfk+eaGZpGjn6Bv/4lMWn9Wn8rDup+WOfhXbDVQyUA2q+zNEljJGMwd4nyrTWqwpZmm6WKsWCkggG4OxEwfUYzCuRw0pGMjSUwcoJ4U1WYM+gIoEWBgk7z0GwjD7wmKtEgqpBBDKwkMDYg+hGA3AuC8Paimqmq1GQQxqFXmBJF/wDTEvO5VaNA+EE1OrIlUKQxJUrq1gwwBi19xthFs4ApPmGSd3X7qHl8o1NqtTKslajq/FVZaomkGGHRhMz1MEiZtD4dxWn46lTrSpqpMoBNrsJjbympv2GIvKtGtklp1H8iFijNp3N7AnrAJle0dMAeY6oy3ENdOdFqkT8asWJIHqCbdDOGYT3hyDqlZLj1d0TuvEmoagYqU0JB9IvIPQEQe18TstWy+aUlkBQAq3iBIEwYgyb6ReBthV4pxUGktZAQH0llYqfOpDLIBnzJAg7aYvj3l+tnsxUetTFOWYk1BpDL5YhS0m0g+sGe2KPe4JoNiy27c7V6/kfgqzcnnvDprSVAEAAUABYUdhtHrhZ5q4XVzGcRlDHLNTK1V2EjVAIBkzK3HbAXgfBMxTqmtXaoK4Y6tTKbkd76hpPS0e2GPOccamhLsLD9K/8AxucHaRVpIxW6m7oLT4U9B/FpsVFOnpUxOkdZ1MDFgAZJ3thAzT62FRjJe+o79P5C3yxZPE+Kf93qF2VnFIkKpBMn2OmYPXsI7YWeOcys9HQ2XkLcNUvF4hQmlVMRe/zwu9ni0Tsbw1hDtx73Q3LZBSJInHZ6ClhAHbEjljK06+YKvWFOmPgpmzVGI2kwdIPYyenfDpQ5Xy/iGQQFUEKWN51fP8pwF0M48IfoeFn7JxnaGFAtzNRxofdT+VRpyyAGxk/Vj/TBd6oAkmLx8ztivavF6q1m8FyiaiFS2lRMRBsB7YmZrjFQsi1S0oJJA03N5gekbfzw9PF8MxoJBNBYbHfFSucBQsp4JxutU98LXD+YSUdjTJWms2ibbmLAe2O9DnDLtuWX/Mh/mJx0TXStzNFoco7p2VxXbmEhELhVkK8ECLgBht/CtQfPEl+FZeov4iIwIvqAP8wcRc/m6WYoVUpsGlekyPXa0bz6Yn5DOU6dOnqemX0qD51MsAJi/ecDynvC2tgPW/0iF47sEHiVW/GuHZdM41LLUS7yZSwQWWNMtfczIEHaRsSbjJ4fST4WruW10wo8qDzBZBuFJPWJdvfAXnDgT0cwM1TqCqoqLrhtTKXMCd/iuJ7++I3PFKoBQrnWNJKHWNJ81xYw0SDeIuL3wL4c94NaJ89Fq/G54w0tzNbV3VnT31UbiXHTWqvVZmVm6eEukWjof9ce0uJCzBxqUEC0CCIYaWlYIsRjjTzYYA6fpjqGpncD6YHiMFiG6ubfUa/39Vp4bG4J7coIHR1/kkfRbU82ZHkGjUGZEPxRtJJYmJsDb0xyo8Q8JaiDV+IoQ6hAAkXIBYloET0BO829fIUztb2OOT5Jhs3yOEPDsU87DRuFt48tfmprvTc6QwdKNGQJ062Jlt4I8zGesKO+Na1SKCLCg1GNS36QNC3vMk1Dv2wNfLEbpPqDjmzIN9a/Q/2xIaDt797obcOWPDi6wNffDfVFIICAi28383mbbve3yxKyGWpa6wrFTXcTSDLayyCO3b/y43p8Dc0aNTxA4YhEBmV1SwA6RJMx1nGjRV8wZGrU1KkBgSBtt/X1jDeFHiIWd2rK10bKPF2yH8GySEa4GmbAxb+2+BmRzlAVwaSsCCTcypgybdiBiJS4nVqj7vRQAHtv6ksdpxvV5czGXq0zVpOg1r54Om/ZhbabYeoBefDi5OGdYVc26gWpZdlj10SR763YYXuLcNDOCBuoOCPA+Z6atUeqvneICi7lmJPoBtjlSzaI9RK8pDEUxE9bL3IiI9MLvMrKLTV8Fs4d+GkBDxYAGpH1+qDnhLAWONaNN9jfDdxHhFSnQNdafiUhIZlI8sXMjcRhf8MuNaC8BtJ+KDP12wePG4pm4v30Q34Ts+X+Dq99UKzKHUd+nT0xmN85nTrMre38hj3DHxz3alqRdgI2kgO9FYPC81T8FHFNfHULpbRq2AmRI6dsEuF0oNTQ7CiUgUZYAEr5pUtEFpMX3wk8IIqVVFJ3UwLbHYTEb+wwyUKkrSdWlHkOygkBhfSzSZJH5tjDCZGMnunC6Ru9bpa9z3ChUVFavrdbbS6EQwLGYYEEid95JM4A8+8PKfd3nUSjAmI+FthJNgGX6m2C/LNXxqHjr8IfQ99iZYfKBv7YNcxZJavDySAQtQeb9IaQSLXvpw7hn90M7hta7FQiWXuo3XdUepFj1Xn2dclfeuH03zDNGstSBGoBVlQdJMfqiZsB3xZFThMZbwy+tlUyWGmRHQr5kgRBU29cVjw1StGjSarWVmpUwmltIphQAbagdxO0+ZvkyVeZvApMlWoXim5FQ2JgGx7z0P8AfAHPBcUIxyZQ38C7890jcb4hm6VZGVxUFRJ0VDZGFiqecMQZB8149MY3GXqsMvWp+HUeABOoEtsVPfe3pHUTBznFKngU6tWmWIEAs5GpWAgjvcR6zgfQ4lNam73ClYVReJBY99hGOje4gA7K0sYjdexCcODZfx6rUHqlUeQpgGLFxv0Gjv0i2AtKk2YrBMq7lVJHitZdU2ZYWQLWkThpXwqFFlHmepTakjWL+cFREAdWF4/thJ4a1ekEy9B9LvWRYgbPC+YGY3mPeDi0hBOm6lpcL5fJO5p577vU8WjRzKqrnxBrvpjdNBZmJkDSY8puLEi25hcAMKVV6ukKwU6UUdgTdo6ebrc7y3/aMrUctl/BqvRb7yqrUViCA2qSYILWJJ9RjjwM5jWVz7Us0gHkJUCoGm/m0g7T1O+DkOI3SgLbOmiUk4hl6Olm1qKv4dvMyyQzMAeoVWU9PNjpQyYGVTS9OrqaXclg7E3ad9JmBtbtgvzfwXhdJg05hXcFoRg+kA3JFQ2knYEbYRslnMouYhvGqUI28MKS0WJiobLMyNyNsCmdK8jNqnYhhhGTdO5Vp6aWmrh+caoK2XWj4b+EQJbUW3JAi3miBFpwDoU2ZgoEkkAAdztho45SbMpSzHC6dNzSJSoKHx+YAgkGGBGk7ifNOBy8Oenks1UajXp5mkmuk5DJckL+YQWUmbd8PYPEDDEsI0OoPVJ4jC/ERd81wsaFvGualrlaeXbSaiM6NDEMR5iAYBFRfhMjvY4hZ/gYpBqjVqDjdND6iwPUAAxY9YwtcJy1WjmKdJ11qHEoQIcSZgwTeTe5vhy4lwQZmkNFE5T8Ms1tS/Eq6YldLkMDNpHtgeExmSdznnff5WpxmCc2JgHLT5qvP+OFHqvGpHGiovRkNvqPiB6EDHTgeVbNKaUeZ5G0X3DE9AIBJ9Dg/X+zOscj4qHVUY3pEXgMQNJm5i8etvUnw6h4Obq0SwpimCBVXTIfy6QxYbBgxgkXAO4GLdoljyHtOv6THZDnRlzDsRVcEgUZWQ0qRZgRsRYgjexx61Ui8zg5zNwwIyVljw6yzvfWANYImQZP9euIPAeBHN1hTXyqPNUePhXv6k7Af0nGrDOHxCRZmIgMUpj5LXg+SNVtROimpGt/6Dux6DDTnuLZRqLUxljTqIGKVQ580ba9U6pHqDJtGDvGeVVFHTlYEJCrY6mAMe7Ei89cVc7ts0yO82+u2M4xHGvt1ADhxTLJzhW+Amz1pEqeeB3BxDrfi1VpqVljAkwBPUk7DqTjirkYfeS+U1FKo9SmHzLkgqbeEgmBq/I5IO38IMgMMBxmCw8IzM0PALSwXaeJkOWSi0bmtQPQLnlxVytFadTwzpNPRpnzS28yQwgGCp/qMCnzNDK5vVTWnNZQV1M0AGQQr6bFmBNx2v0xMoZetRzVJCEK+KGBNmW/wkCLAkQReN8D+Zch42XBpoDUpm0C+iDIJnYbge+M1tRvBO59/dQ9hkjc5moab16+/VH+SMplsjlzUcDxHku5htJDHSq+wi43JwSz/NlPMI9I0ayIykFmUBYgnvf0PfFYp4y5ei7o/g6hB0mBMwSdpiIxtxXj9UN4SMPMo1aYaZGw7WMEYYdZNBJZA1uY9PVD+X6wpOHAR6moFdU+TSSZ3i8D6j1xYfPHLq16FF1dPHU01VlqWeo6+I6t+nSSCGBgAwdrLYyWUTJAuGFZ1Ok7kntExomN/ljiuSaiWyleoTQqoKlJ6ZLKrsAQ0QG0kDQwiR2tBh1uOccE1CI8vdnc3p9gmyvzTmMrRCNSoENTEgurBnhdcKsG8yZkXjCtkeHtGsUmBpk6UJvN/KOoE9DjzLctrmaOkViKyfAjHVrLMo0n9I2vttNrjvR4g9BGVqoFUAqBUUzqlVAK7grck/scSx2bihSRvjBa5tee/wC0u8R4xUaox+Ha0bQAIxmC/E+L0fFaz9J8vWBPRes9BjMGQTVqy/HXwKaVEpLT00whVxrYkDUV2gqpkjreJxGyfP8AwulrFMPT03LrSYI0QJsbTYaiBMC9hgRy3zC9ek1KrSakiUgwefLYCCTFjaY9DivuX+LHKuz/AHenV1AKRUDEAHeACJkSCDI9MBhJbYUzhti1a2e5ny+ZTxKB+CA5VQJmyyBvsRfb0wwcCZXpzTraCN/Q7W6CMVDwziFJqlRVRKAqqANOo+ZZYggkkbx2w0cAzbKYkgOupQbT79v9cUmkcCrwsDgE2cU4M5cVG0N/HrM+5BBJM3tO5wF4nwOs7NFOlUFNvxA7flZAdSglbqGncH3wc5SzFd8zD04SNgdRvYneCNp/kYw7vwGlLF7q9ipiDNh87x9MdGzOLVnzd2aVX8hvls6tVKqCrTAAQOumNyY0kaR5wN+gwXf7MOHqwdadRCP01T/1BiD6g4kcT5LXLLWbKlSDGpOq3U3j2Bm2NeF8ZpUcsKtSssuTGtoAgkR5jv3jExuLXZCFLohJEZieNV6qveeeOUqea0UENNaHk1a2LFl3Mk2i6zvueuBnAeJU6eYpZtkLmnUDkM1z3IkTaZE2Jxx4XxBBnfErFSCzk69vNP8AOcM3EK+VFJjTpDcVFOssCwsFYfmRi2kgMMVdJlcG0qtZYJtWBz9lfGy9BB5m+803C21FROshdyApkxsMc88k+bvv6HFQ8b4zVzTVKtap4lRdCaxYeWZ09l1MYjtPXEbI845ujIWsxU/lc6x/6pj5RjZ+DcWAg7rPEoBooh9oOdY5zQTcIt/S7fWT+2BXDuE1H0MilgxMgEkwDEwNhiNxfNtmqoq1Gpq0BG6bbEi8jSd+ww48GyL5akIe5Go38vpHyO/XGXM7JpxT0UJebO1WmThfDaaV1CZU1K5onWAxohgCsMKlgXXaf4jfDLxzjNbL8FrNmZWroNMSQT+I3hqSwsW0vf2nChkOYz4yvVrClSWR+UBmtYkgwCAdiDbE3n8tnuGuuXqq+giqyqQ2oJPlBGxvIHXTi0QJZqqy014cEH+z/iKvXprWCt4YLAkTZVM/MLOLI4e2W8So4y5VmtcvLCSLo1gCIO15xR32e8d05gSBqWnUIPcCm5+sDFwNzsqP4dDLMradZNUhCFOxA824gzPyscUY7IKk3Cdni+IeHYbYiyLqjx8l15s4+eH0adT7unhSU0ydQ8pKegHljCxV4Y+WqrmWYlMwA5bTKkut0OnzLUufKBDxEi4x0+0XPvmaNBEUkazUZbmfDQlhMfxW9sMfAeMJmaChWhWhkP6GHQx2Nj+3TBXNDwlInugcbHQj3ahJyVTzGVKVgaT1CCCIY0dJJUAWF9TFgLE1GjYRF5f5ZXI0WQHVUJ1VWIgMYgBBElRcCTcknrGG/heYo1wF1CTPkazGGKn3EqbiZ3GO/FeXBU8wsb9TF97SAD6j98EbmazINkCWTPIXO3SJVqVBUpqKDVAwJZgwAUyInuYk9NsVfxrLmnVcMI8xi8yJIB73HfFg840c3Sr6T4iU7FSgAV4vBcCW80+Un5Y2yXJw4gqVaykBNIuzDXqglYGkkGbFT816Th5e7lLj5IkkYfGAPO1B+zLkPxw2azGpEEfd40+ZjPnggyAIiReSegOLGoMtJdETTN5CqDqm5IEC/cX+W0ilSWksAEAAALMhVWwA6THXrgdxHMolKs1T4ERnkmPynr6kfXFpXmR2Y7pdhpuS9EicXqq3EwUqioPKP8hEyp6TPm9NUdMD+FZfxoWSsgjVMCCrKQfdWP7YXeWaDOFHieEzGdZtpMyT09cNiGk1RajoaMKZpWhmBI2BEwCCVtuvfC3aMFSsIOoaNK6n5f61Wh2fiAyKVhGjv0o+bqA5ccPamRWpDTTemwCPeZKkyQUAmbg/5Rhb4jyZWypFdlJQCWaxUTa8FtyY6YIU1pNXaoGNn8is12UADtcyDPa3ecGc3xJDTema1crUXQyQhVAYJIFtVgRuDfvsq6Txao8Ub3ANbrrYG6rvOs1espVYBhBuBIBOJq8uVfiPi6l2C7R9bDuY643zGWehWqUS6EqQYNtYgFWQnoy6Tv1Ft8FuEcTpawMzrQEFFe0Ix6zuDuINr374OXPNNbslsjGvLnb3w2XDhbjU8MiyBS1MboKjaS9rWHlk7ax3we4xwGm3hB0K5lZRfiLZhlYQbTOpWDBvQjtHHh/Li5d6odxVp1FakVFMglSAQZmAeoiRaQdsCqudrZUOjCKzCKFcBixi3hoJ8jElb/ScWOElZGHkac0zJ2lBPO6PN1rnXC+Y96qBxEgVGBgEQCDpkEAAgzeZ74zAfM8HZWId/P8Amt16zJmZ3xmKDLX8ku6Ca/4eoV3jgtM0B4QLU3y6NVWLQVgnSTr0/FMAx0wqVORsoF0rTK1GAZWaudBDXQKQdzZbz64sPh/B3bL0FBby00KOzAOh0gwHI86flIN4MSbRVy5zMpmDTp0lWqzaFqLFUjdQtNtpsb9P5VZG5zvAffkuMkWS3bj3vt6fJRMhwfKvAdCsPpdSW1K2rSQSDuDacbVOI+CxCS9NWZBO40ErH7YXs7WqUMxVQuRUR2VyWklgTJJ/NJvOI6cQl11MdBLao2JPf5mZxYxOLqKKSxkWexrXmrw+yqkKzvmDdUUItzYmSeumQLd/Nh95kdly1Rkgsq6gDEHSQSL2BIBAPcjFAfZ5z5X4fXbLsxqZbWZQ3YddVOSACbEqTf3xfycwUmoLXRgyOPLFiTMRB6g79sHyhjSFm96XSB9Xtoqm+0TmyrQNAZZDTqEOpqxE6WKFQYhouZ285MTfC3lOac9QCrXZMzRqCTRqFW1A76Z/1xYPNfDMlr8SpUUVHgqtV9KAgBZEAjUQOoM9sKPBeJ0qkrrFYhzTBKroCAEgr5QTfqY32woXurM3gtTR4y+/Yukl1OHs2ZCUkILmSukyp3IINxEjDVxzk6lQyzP4zygUuvljcDYXtMie2C5oJTzQrgiWQqQYgxp2HS388a8by9B6NSnSoqWfTUlS0yjTp+ErpIJG9t+mI74veBslhBlB0tIS04y7QIBMifrc7Tg3yyn3WpGbyyslWkagIRWq04NmDXZGEatIBMESL4j8x5d8sjABPCrCF0SYgyvxEkeWCb9sT8nzQua8Gm1KmgpUtJZiSWYhdbeXYalmD3N+mNmSd7mhh4aFIZWfyB31Uvjv2W06jipRzHxr4kuafnU31pBVWmR+lb3K3AGmjmstU+6V0B0CEIjUVtpmGZY0kdeouYx34dzjmMk4p0qn4LuCu0KRIJMDzAggwTFtiBGJ9Pi5zOYqZip5nYgR0EbKAdhJ29cZ89AapqHU+FTK32X1q1LWdPfSHg7epg4H8mZheG1MxSzYNI1NBp1CraTBqLBMQsmfij4Ww55TmF9OrSWCgSq7x6z/ALGEX7VuNNVy1M+EaXiVDqkfHoEKZIB8oLfJ8Dw+IOsfAok8RrPxCI8e5Pp0qrZ2jCDwqviJ0lqbrqXtJNxteRgfTXMkM4rAV2hgSlOwAECSpKkDsfXCvw/nap9xq5V/N5QqPN1WRKnuI2PTa9o68LzjBQJER1MAHpfpcRe3eBfDfwz5WlzOHBRDiGxjKdL9/hdM7ma5bXVqs7gwxNQsR29vcYeeXOK5hUWvmDSRWH4FIqFap01seidrS57C5Vq1RKSh6ilqjCUosxZY3D1AbheyH4tz5fi2y/HDmS33hQ7naoBBPYEC23b6Yr/yNwxexou9z+AixNhdiAyV1CvXzTTmM4ajayxLkzqm8+47YOcF+0ipRITMfi0/1j4x7/qH7++K0cFD5WkDttjU599zcf73xoYXtGDFtEcwp3p8uXl91bGdlvh8cfib6++q+gznaGapfkrUXFwQCD/Yj6jHGplFWjopL5UOrR1i8+pFzHUH2GKR4LzK1B9VJiv6l/K3uP8AZxavK/NVPMwVOioolqbG8d1/Uv7jrimIwbovENQswO4KYmY1Ejc3v+r199p9weuFDnDjelRRAR/EIR0kaiCJ2O02uenfoscezWb/AOJ1MwWakheqlGNjTVvDJUbQSJmLm/TAJ6obMu9adestLA+ZWJgydx+X5YzZXUCFoYdga5sjhfQpz4rwTKpRktSoPuEVxUqH0ZKcqPfUI/bAnN8o1MxakSzGTYAEtAVZOwXqSTsDEnEngvL+Wr5mmhJRWBLAGzEXCjtMHv2thx5h5gp8PRaVCmgJ82kCyrJv3LEzEnocV+ILmDMdAivwz3y5Q3xO+QrmoXDfsooU6UMzPW0FQ5Y6VJjZZ2kWnocJtbKGmzIwhlJBHqMWNwfnmlWUlgUCU9bk3FiAYAudwcL3NdOnXAzdG6lvDqCLyLKxG4DAdewwnOGvaHNK0+ze9w8hilbQP0v+0k8f4Kc1QV1P4mXEHu1Im3zRyR/lcdFxE4VwqpTqqKxZda6gGU/iAe9ukTN8M/COKtlqyVEHwm47g7j6YI/aDwqpmq65qkWY6EppT31KxZgU80yZHlj8rXwaGXPFl4hL4/CiKcyAaO132PHT35JIeq2VRxrAWo/kQXi5PuLAT0vidw0VczBQgVKUVl1DqptptsRJmwxO4ry8q5crVHnGoaRdxUQ3AO1iQJ9TgbyxUSlUSXfUBGk2UKxPlvctMGBbf5ujEzNwzm1ptazI8BDJimusDj1981xr8LrKxDOQ25kv1E9FI69DjMGuO538dvZf/auMwk2Q0E5JhvEd9+aZeOcWeplKWX8TyvQAYFRNghiZBW039MLfC+ZaVLidByiClSolAUEwxBEk7sQDE+pxC5vzhjKkVNZekHECFCxoABkyZDA7bYJ/Z9kUcs1WmCo7gGTizJDh2371STmB7soCA8zcufe80atB0ioZbUSLjYxE3xGq8KpUlXL6g7wWdvUkDSPZV/fFpcwcj0ai66INJl6LsR29MU7wzI1a+ZShRBNQvC9I7luwG5PS+GI8R3gpLzR5Nea7UcuS7nrIt1kW+tv3xYPJfG0p0/u9cCNZq0yd1bTBUHpqAm3qOuK6q54pVbowaGPqtj6xIxmZ4lruCQJG284vjIJI2NrY7rR7Liw0oeZScw2H5+XvoZ5+zzNUKOrSCRG8L8Vx0IEHA3gGfo0iDrUHc9/phy4bwupmM0terRBQuoLavNp0kS3QqUn5xj3itDIUs4qKiV08Ql9KU/IpXQQDp85k6gCSAymd8Q+ONtNuh7/SUa59ly84hlV8LK1XD6M2rshAAYMpAU33WohBAMbb3ABPK0TSTV8aiV1C6yADvpBBmbGdtzOGLi3H8lUWmtSg3hhdNPVTgKsFYAkbQh8vbe0YXKGaTQW1B8xRRWDkOQqkFdeg2JUlQ9ishW6zgmG7prrABPDifpaYmwz5sOHOsA7m6G52NHyNofzTXDZOsAFAWLEdQVIiRexAnrHpiuuD1itZGRdbAyB8v6bybW64sHP8Netl64aPwqZqmG3UEC0b3I+UYSeWmNCkapEuzeGm3pO9rkgSe2DzSFwBy0dq99D6Us9mDbFKYy/M0a3xr11vbhqDxRyrwpXK6y2oDUDqBBPW8f3N8QOCZ6olQ6UDx5ipJgibG1xBgg4L8yc55zxhRzGXpaqKhdNJw0dgWVmSe4ABwrpnYqh6dOpTcH3gdYi/1nGeYSbzPv5J6XFREN7qPLXW7TvluZilohzs0YHc3Z2rWprTqMGDNqUTKhoNxHmkybEx+wxIHD2zQFT8PcMShIY952F97gm+9sE+XHbI1jUUpLLp0sskXBlYM9D9cKNyRGwU67DYiZtBh16hAeCfY5XzCaywy4Nj4iNeLhlUeYA2kGOsY94vwqnw0E1HWu6nSqaCoDG8srfELgqLhtzYQzrnebaz6tDpPVdI+k3g4rHmPxK4p1K5I1VHUAmw0qGgTsNTR2ucaGExUniNgAcPt1SGIwT4AMzTfDkpnLHDqnE6+ksFa7VKpBZo+vmJJx05x4JV4c4pSHSosq4ESAYII6EW2PUYLci8INPxVqhlUyr1FYpBnaek7R6YIca4Flq4VF8RVRQF80zE+YgzBMwY7DthZ+LcXU4+HkiRYGSVtt35n7KtcjxUqNMw0k6u/wDp6YYeGsjoatWqEBfQhCFgxA1Nqi4ABW4B+IWwO49yqaEMjCojNpEC4PQEdzjvxPLlSlJbrRXRbq5M1G+bkj2VcMQxYeZ47wgA/JTCcbASxgNjWt/TZMOT5eD+dT4ijfwl1/UCWW3cDBrl7gHiZpYJWlSIqO8kEAXCz3JEHsMV7ls29Jg6OyOvVSQR88WnyTz0uZAp1TpzCj2FQd17GN19yLbaIwb8MTIx5cKrXWgh4jHGdmRzADd2NEe41ypTz1SlUSpop01ayp8RZpkXECQemEDmHl3O5fMjMFEzVBRB8Nbhe5W5tvILXF46W1kahFxAABvsO/0kfucREzgFRiCCDdAZsAqgjfbVeOh6jCDo2uFFLx4mSIggqps1xAK3iI1rOpH1EfPEPO8Ueq5rVLlzc9B6R0EWGGnmfh2Xl6hp+GNRZgu0kKSAuqBPmaBYlhe+BvDa+TSofwcxRqIfhYJXpk/xJ+GQ3oCYxluw5aavResh7UikZ3mU2NP65rSjwSqlIVCpVajQF6iQCJH8V4HoO+H7lfgAGSZKqMDVJ1BhB7LE9oBHrhe//ItOm2jwarsTfWBRk7jSNVQ79SRg/wAL5+qZgVAmUmokQhrbye+gAWk3PTBGRxxmyVnYjFz4pmVrao3e3luq94nkalKq1Nh5lMe/Y+xF/nj3M8aqJljTlWqUjrVCJY0z8ens6HzjupqDE/nLmKu1QmpRSkV8issw5G4DkwxBJ22wvUqxWm2YOnxV06bCSdQmQPyaAQe84E1mRxPBNuxZxDGsaPFvfIjipz8xrXq62JCqsAzFyJJNupFz6jvgZVzdJqwbUpmywZg+pn1OAPG6gWqIE0nAen2AMgiB+ZWDIT10z1w2cO4ZkQyK/jGq0QFWwJ22G/uemNaPFd1hjC4WDa87LGH4nvY9MtDX3oh/Esz+IY7L1/hGMxD4ko8RrnpuIOw3HQ4zGa0eELelNvJ6lWNzFysK65bMKAVFClTKxZABMiPfHTIZeKQRGCMOsTOBXCuIVqeXCGqNJUeVj5ogWGJFDigQfzwtI8yFLyYU4dotEsrls0visa2pgpZVNtrwfcTGFH7PmqJWqZxqemhWDIH/AEtrVxHpKxhl4ZkXztUaYjSZImwNrnYnEf7VOIfc8tSyVBdCFRJA2A9e5Iw1hnFp21KzcQGmrOyWee+V3q1nzGVTWGGqoi7g9WHcHcgXme+FT/gdWnVRaqlZUPB/zFQD62n54cfst5ldsz4VQFwRYiBp9z1G2IuY4JVq8TzVEMzlTKaiTCQX/sLY0xI6UmEmtN0CMNY5stXrso+ezLJS8k63aPKWk7kwAYv6Drib9nPBGru1ZlZqdE/CslmJ6AdhvjTjgOSfLvC1dJ17wCpDAqd4Md9j88MfJfHaMFqc0NZnSzTMW3tjPmdIG083wtPTGKSW4hQ5V74pl41xdq+VGrLVAPECrN2UjZiIkK0Ffn64rzMcXr5bO0mKVKHhvILoV1rswE9I3g++LC4pxV/8XyFQjC1Qk3EDyAwTJFtJxXHO3MdT7v4FR3cllcSRAAv8OhSD0+RGK4d5DgR7tS+RzIHRg0DqfkjlH7UNFZlzWWXwatJqT+HuwPVSzQLTKW3ws8NzShqRouD4RbTIAJOnc3t1ttgVSzIqU9LX6SehGx+mPeXqOqo0ysSHnrYkR0O2/wDOcNzfw3r3X5SOFe7OQBdivUG/Rbcus9Sta7VHJPuTN8PnL3DicygZQGBBB7je3cEYUOSuHuuZeLBCRP8ALFk5SsAVaAjoIABmL9zeMZ2Imp9BMww+CzulznzPU6OZJpEgMJZQunzCxgdv6zhUy/Fi7mJM73gn0J3A9Bh657zSV6a6kHjSPxQYKrIB1Wgg95sf3E8sZZVpZjKx5qtMtTMCfEQFtJJ6OmoEenfFGBhHUr0WGmxHdBxHhb11P9D8LpwXh1bM1Vp0ytKmq/iOANKKd4nqYP7zYThM534ouYzjimwNCmfCo9giwur1JiS25x0ocSeklVaTMtN1AqAGxWQfleOvWOuF/N09LxBANxO8H+uHsK0ALH7blc54aTpyHvn9lcHKuSrplgKWgqGgFRT85BIZrqzEQLHVB6DDLluKKJy+foJTosYTMJpXSxsNekAKTbzAR0PfCzyvmlXL0qniU1YUUtALAACwtb6/LBDO8TWupUjWGEHsR1wuXua7XZBb4gKP0QLnjINka5BXxYXXTMbkGFb3Rtx6DCfkapqU3qaSFpxrki2owPXf+YxbHKeaFd0p1FLPkyRTNSCdLxonoSApE+incYY+a8kmkZjRDqAlTTALU2sQZBBAcqZI2LbScHEUbgArntKeKSxW1HTer/aoarDCYnE/I8CqFPFo6lcH8Nju7CDCAAkt1nYd8MfMH2d1aFI5vLoGoN52pwS6CT0+FliDYCO1pxL+zjiLNWc/EQoAMXCi8AAWmRYDrgjHS4UeF5ocP692r4jHRYpv/WMx3PLy/vZH6nGM2+UUV8pUpgKDVYAw2mJhYtN7bT7YjcC8evUaNJCgai8ppJ0qQxO5nxjYmYJm+GjhPNdStWNL7u6IFk1Ht6RH164VebuZaNBGoqClGWJKwzM06vKD/EY7D2xT4gnYarK7jXVTeauUqlRHTLMKjsNL6viEaWUi8GCo3+nZD4LnWoFstmKcVKRKTIjctJ6k3kEdGM49yvOeeroKOURlBYnymarCSfM5Eab7AYF8b4FmA4qV8tUpTCeICSJAgSSTfpc4iQZm07dMYag/LfhTNmuIK6EJLk7AAFl7kSOmFmjx+tP4dQAn+AAnfePdjHQk4X+KeJSPmYmdmuGHz6/OcccpqYKBJJNtJiZ9YMCbnFGwlgs+qdJaS6PfS9Onl+01U61Wq9PWUqN5lAhRdiGMAzOw9ZsN8L3E8y9OtUpgioZMNeGiSbHeCCIFpUwTidkeG1CwRYSTJYFrAXkEgAn23MdpB5qTITRzGWUaP8PVosB8IEbwAPzCbHri2cAa6hAEMzX+AFrvVQ+VMtQzI8CqDrchqW8U2ZTqNlYkHSnki5WZF8TuOcRq5JmoVZ8VY2MbiQQ24Ht+2IHG65DDMKAjSJ2ILC4JmxkD6774Ws5WzHEM3BYvVawLGwCj0sAAOgxVjA82dgrYwujIoUTwrW/JZnOLs7lizEm5JJP7nf3xmIWa4RVRirK0jt7Tb0jHmGQxlJM4qbiEcULUKszxAHfoB6YnpxUaiGYRtMH+2MxmEiyzuvSxTXGGloNjr+1ZfIefymXyw01TLHU2pWMHsCF2xF5k5syuZzBylRppskh9DSrXEjyzjMZi7WXra89I7LIWgaahQ+CcKyeRVimY1VHs50OBA2gaZGOfD+OUaOZr50sCUC0yoDS4I3+GJB07xjzGYNAKeXIT30yksc6810M+AadDwvD1EvJJYOxJBEAbmZud+mPeXuM5etlDl6hAqU/8NwrXHr5bEfuIx7jMGlYHg2l45CHAqWeHJTorLhmfMUoMNZRqJ/LbzGI/hBx05l4JSr0PxMyqshJplvFIGorqkCmZkKRuMe4zCeXUOtO96XNykaJN5XyIqCq1RwtOnpneWJmAIFrA7xjrUzia9KWBIA99r974zGYPIzM7UpnBSiOA00XZ141ytPXCEpZZIeqpc3MK8f8At6bfLErOOlViKdVQQNRJV9v+W5vjMZhT4dpehnEOGtBcjXpmmPEqhjBCnQwt1BtcHC5xavSh9DQYkWPT5dv54zGY50LRstnD42QMIAFf35pVbOxTddVmIJtvpMj+Zt7YMcKyGXzGk1qrawfhIMEGOqLsI2nrjMZjSa2m0F5fESF8hJU7O5ILmpoVV06B5YYAwAOothj4RxGkI1Oo9lb/AOOMxmF5mAo0Ty0KV/x1Mnm6dajXFSnmAfERlcBdBAEeXqD9Z74euJc0ZSvlHC1I1IywUcQSpjZY+LSfljMZgoaAAl5D4rSlylzvXzJZquaSjQpgA01oAl7GV+Ex5RvI3sO3nGuaMtSqGpQYq5vGltMbRt3Am3r3x5jMUxDA5Ndnn/lAIsITS+0HRUq1GqFvEpxs3S4i1uo+eFzmbmOnXp5cjysUJe2zaiN4vt++MxmAwMAKf7TcHC6A226I99mnHFoeJWq1AE20hWLEiOywBhszX2k5evQroyeUAKCCxnVYG6iCpv8ALGYzHOYC4rNY6gCq9qcUoVabI4U95Db9xa2IGU4hl8opCaiTNwLkyNyYgRO39Zx5jMRHH/jZrktvF4pwHeADNW9apyy/OGXbKomYzCI7JNEmk7MgNpaKZU7CwJ9bnCVxPiZFVldwzKdM+Yjy2tN47T0xmMwSSJuyFhMU9pzgCyEQ4Sni6dRUK50yQSD3kWMfvhf+9LTztKpSUIp0qBeDCimxPXzEE/PGYzHRMAsJTGYySd1vrQ6dET4nzD+K2lSq2AXUTEAC0jbGYzGYkMFJRzyTa//Z"/>
          <p:cNvSpPr>
            <a:spLocks noChangeAspect="1" noChangeArrowheads="1"/>
          </p:cNvSpPr>
          <p:nvPr/>
        </p:nvSpPr>
        <p:spPr bwMode="auto">
          <a:xfrm>
            <a:off x="63500" y="-841375"/>
            <a:ext cx="2619375" cy="1743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jpeg;base64,/9j/4AAQSkZJRgABAQAAAQABAAD/2wCEAAkGBhQSERUUExQWFRQWFx4YFxcYFxwcHBodHB4aGh0fHR4fHSYeGxwjGRgXHy8gIycpLCwsGB4xNTAqNSYtLCkBCQoKDgwOGg8PGiwkHyUvLCwwLCwsLC0qNCosLywsLCw1KSwsKSwsLy0sKSwsLCwsLCwsLywsLCwsLCwsLCwsLP/AABEIALcBEwMBIgACEQEDEQH/xAAcAAACAgMBAQAAAAAAAAAAAAAFBgQHAAIDAQj/xABDEAACAQIEBAQDBgQEAwgDAAABAhEDIQAEEjEFBkFREyJhcTKBkQcUI0JSoWKxwdEzcuHwFZLCFiRDgqKy0vEXY7P/xAAaAQACAwEBAAAAAAAAAAAAAAADBAECBQAG/8QAMxEAAQQABAMGBgICAwEAAAAAAQACAxEEEiExQVFhBRMicaHwFIGRscHRMuFC8SMzUhX/2gAMAwEAAhEDEQA/AKtSmIFhsOmPGC9h9Mc/vOwFzGONY2ljPpgVIlrd2nYD3jGU6Ij1xxXOd1t3GN0zYNtvfE6qLWxQen0xozAdB9MeVK/bHE3xIXFdDWHbHB7nGxGMXfEqpWnh4wpjtGNWFsTaqu3Blmrt0OD3gjsPoMA+D/4vywfxUojdlz8Edh9BgZxekJWw69MM+V5ezFQwlFyd9oF/UwMdM99muffTppLbvUQf9WICk7JLRB2GNtI7YaKn2acQUf4Gr/LUpn/qwKznLOapf4mXrL6lGj6gRiVWkM0jsPpjell9TBbSSALdTbGG1jY4K8q5fXncsvesn7MD/THKaVi83fZQrUfFyKaaiDz0RtUA6oDMP/DsekH4qqFQjoPmox9MZwTTPm0+U3G4i5/YH6YqznTlP7wGzVCHeCz6RHiqACz6dxVUMuofmBkSVJepeAQDxVi1V8tcdVH0xv46dh9BiLjMWpVtTlKH9P0GOgpr2H0GBuMDYilNoiaa9h9Bjzwx2H0GIQrkdcbDON6HHLrUwUx2H0xmgfpH0GOFLNg/Fb2vj37wD1xy5dDp7D6DHhUdh9BjUVB3GNscuXnhjsPpjNA7D6DHpx5GOXLwqOw+gxr4Y7D6Y2xhOOXKFmFGo2H09MZjzMHzH/fTGYuFVQvvJkBYGJlRbQYJ7Y50MqQgaJUmQe0Y45rMQ4I6XnFdyp2FqRPlAE3tGN6tFfD/AIutoiP9nHHxfEqJoXTcdeu5P++2GHir5epSqG5amoAI/UYJHqAxN8VdpSI3xApWFQY2xpWURMi1rY8pP0xekFdDjAL49DCYnHavSgD3xW6NKa0XI49p0ix0qCSdgMak4LcOy3k9Tf8Atikj8gtM4PDfESZeCxOENl4eoRJFlFz8zt9JwW4RxbL0ytWoXqOLiktOwPSWJg97DECrRqOPMdUCO5xxXK6Rtjm4hgj11cn5OznGXwjK36k9U1H7WXWfCoaZ31VD/IAfzwO4l9pmdrWWp4Q//XIP/MST9IwKFIHcTjw8LB+Ex74vHiYf8hXqhS9mT1bDfoffzXfK835xDIzVY7SGqMwMdwThs4V9qrrAqhx/EjT/AOlv74Qs1QNL4v2xCbO9hjQPcvbf2WW4PjdlcKPVXrw7mSjmwb0awjzLUprqHuInEnh/LWR+8U6tKh4dVDK6GOnsZWY2J6YoXK8TqI4dCVZTII/3+2Gz/thVzCKrEq4dW8tgYBvO4v0wv8PmcA3ZW7wVZV38WqVFvRjXaxEzBBjcXIkbj3G+BmX40lOtrK6FcAMrWKsWlisgMNKgMxgTpWRIxXGX5zzVIWqlwCDpqea3ufMNjscNnDeeVzQFGqgp1CV0VAdSghgwBBghSyjqflviuJwE1Ww7a/TX5Xtx0UMnYd0F+0r7OypbN5VJQ+arTUfD1Lqu4X9S/lMnadNZ4+iuCZ+pRilWUeEo8joGYqxa+u0ncktA+uEP7SfsyCVvHytOfE1F6A6FRJamN9JEnSBY7fEAFg/w27St0StaVYxjyMT0yIIBmLd8cquWA6jEd4FYxmlEjHsY1esAYgn2GOmVpmq6pTVndjCqoJYnsALnBUNaY8OLO5U+x2qzJUzjeCoIIorDVGuCAxutMH5n0GEb7Qqw/wCJZwINI8dxA9DB27mT88SqoLUrgYj/AHkzNx7Y56MbRjlVHa9QihqHxQP6YhrnGxLP+B/5RgcotioV13++Htj05v0xwjGEYlcsq1xPXGYj1BfGYsq2pnBs35TTb4Z1fsQf5g4hjLTpgEyL4lUQAomxjGcN4eKhbxCyARBgm52sMQTWqlozaBTeXsquowpLSCDqsB5gREXm15EQd5sS4vlkSjZhqapsIk2N47TA+WI3D18N2pBgb/H6dve0Yi8SysOTBuuox0NwPrH88L7vtONbUevC/qhFbLEsYFsc1yzTsffB9CgpEMFlhY7sMT+A8MRviWZ2boPf3xcygKgwriM1pcyaAKZiTbG+cUhV7AxPrGC1ThYpZgwuqmrCQdiDt/v0xE4oQ9UwoUGSFGw22+uIzAuCl0DwwmtBpaENiTQzTUwpVt+nb0v6du+DB4EypPhowiTv5QdpM4F1siRbsTY3GL21w1QRnjNtsFEOGca1NpKwSNxt9MFBpbC5kcsVqA+mCTNhd+Fa7Vui0oe1ZmaSDMPoUR+5DHlZtAtviAvE2G9x++PVzQfY/LrhN0D2nxbLbgxsM2jNDyK4VV1b3xAzOQ03G38sFIx2FEEXwxHOYjfBCxGEbiGkHfmgAGCXBVliewxFz+UCGQTp/wB2xO4Ig80/X3x6LDSNkILV5DEQviJa8ahFGWwHuPluP648ylQi/bGyElCDun9P9DjVRDeh/rjSPApPomnI8818uwLfi0z+o+Yezb/WemHTI84ZPNRrfwntaoBpaNgx2IE7FgO4xVdMSCh+Xv8A647ZHJHQzN0kL6mCP2bT73xnY6HDhmeQf7R4XSOOVqs/jPK2WzhIGXp6wfM9M6CR32AKm41MDsY1YVq/2T0iVCZrTqAicu7bkDykFQRJAn1GBnCeOVaKHToalEtTY9BF4NxcSI+hsMNHB+cMlq16qmWOxBXUk3kkggmQ0XvB77YTonhxI11ry6crrqbKdDtEByf2TUKNQmvmatUFtIFKj4d5ghmckASQLA7i98OPA+B06DtSyVNcu1wzGTVqwbjxWkqNOloAuHBtc45rxvIBNLZ1IBmPBY/QEk3U6SLyN5Mk7VucMjAFKu9SoVjUfw9IWerqIIBaCSWuYmYNnR4gtstoc+mvH1B9Aq5mbWjOS4SWZVqFi6QKjMxMxDC06VNgSVmQRcycfOvOVTVxDNnvmav/APRsXtw7nbLUaALu71HktCNMm5ktGywPkMUHzJmRVzeYqLOl61RlkQYZ2IkdLHBhC6NoLgdeaqXB2xUBqdpi2ObYnUQShtPoMRqaTuJHX0xAKkt5KXls8GXQRFonHRMnbfGPBWYsl5i+MpZ2KReLA9/54obOyuAAaK416Wkxck7QMaU0JMQQcYc0an8MA/8A39Ma0cuBcMROLcNVFWdFpWokHGY71nE7ztf5YzHByqWp45r5V+6iiXQslakpUhSTqhZUd9wRfrHTGlfgP3LJM2YYpmapU0KRI8RaYBk1V/LqBgDeVHrEDmHnmvXINGrVpUlRVREqMnwDTqIUwWJ1H6DpgLSoM51O7Em5Jkk+5J3wwcNFCA6V2h+aNh4pZ31A3X6LgM6XJJEzHvbr742OX3ZWEW8smZIvvvBnE2pkUCswnyiTf2HX1I2x7w7hprVkpru7KE9if6CSfbCAderdlryYcQ02QixvxUBKH6jC9T6YIZKvT8TSHIQkFZtB9em+Lm5R+y2jldVXN+FUE/h6vgVehYOILEdenTvina/Lhp5yqkq9Km5h6bB1ZZ8pBBiYiRvYjBTEWtJPokZsQ2R7WxD6qy+D8lrrqLVIdtKmCTpGpdQiACYkXuJJwE5h+y59Qek8CbAIGjc7reLAbHpho4PxWvUoUatOpTPhoaNZXFiaZIDahJWU0N/s4LHj5S9ai6ACfETzoRG4K/6/ziwb4UAyEGj9FT+f5dzySwAqTuFa7C1tJgix6d8A88zBoam9OBEOCD++9rfLH0BUqGsqvR8OonmU6heZAjaQR5gb9euOBo6kZHpET0swEamkAiIgAQTu2B7GiFd1PFg0qCRoIJFsdK2aUEwbGwnfpi4eIcoZSrNN6FPxB0RvDY/D5rR0Dmbja24wMzv2OUGB8CrUUXtUUPcbbaevecXB5IOVoHi3VS19V5BABjEalJcEE4fObOUq2QogVCjioLFSd1IJBBG8EfvhPyfDGqkkWjc9sWvQ2h5SHDKp1BwTjbMZxV3MY65PhSLWKM+to6SAo/mSfoN8QeZssFrQoA8okAkib979sKCJrn9Ft/8A0Hth28WyjVqpdoDAj9JXDBwzKLoiL9/l/fC3kU3M3Gw/n/8AWGvIH4PWT9cdiHmMAMNeSP2REJ5XPmF6cdfey6ZSnqMXLHyEAST9L7TjhVpED1FvpiXQyxaqEH/iMq/MkCf64aOJ5dM1nK6bHzaHB2NNQCGGzAkNf4vXt0fbE0Jp/iFXrw24+9lbH9l4Yvprcul23ldbbfSvmk9dg31wXyVbUAvb07wJ9TE/tgbRuPe+NqcqbY039o4fEsMcoLfWjz9hZr+wsVA7PEQ4fQ+unqu1SnFVyBAuIWDE2v7wDETfEcBn1KjAU1tFryDfaZ0hr9ME1qlhqSC1yWmGW2822iRf+w0NBwACVkAQsEg7QZ/TbpvGM5j5nupozHQDj5H6cTteqFLHHGwE2OJ+mvry0IQTiCfiCmv5QAffc/ub4nZDJR/U47ZThkHux3PfBKpTFJC3YfU9B9ceuw0XdRtYTZH34rAlkzOJChcQaJ7IsfM7/vA+WFLP01CFlRyNUaysCTuJ2teMM+eSKd9yRPvuf3wm5/iFR7OxKgkKJtAtYbYQ7SFtb5prB0M1qLSLk6QYk43ZQGsdsRmeDIO1xjpQMkf1xkFaERANLq9Q6P4Zv8++I6bEdDhr5O4SrZ2nDalXU5Fj8Kkifnpwa5h5ESoScuBSqfo2Rz6foY/8p9N8S0WNFL6DvEFW6Mdh1tjaipJAJgTjfM5Z0qFKilHSxVhBGPQtp+n7f3xJQGsB1WZhgGIgH2OPMZUosTtGPMSKVS1ycuYuCtl8pRJZHR4NJgpB3BYdtV7iex2xEy9Dy62B8MEAkA9ek9DGLSpCj4FLLv4dUNTTyNDQ6qG1AdCCWv8ALrGFXnDgarRfQCErOAxOyPujCPhBZihm0PhVwzAC9AtXDYgwNfwJAr5X+EC5C4R94zj0a4NSiEOrSxgmQqkMOstI6SvUYJ57lKrwrMvWpu1SnSUjUBDoCNyIIgqfjAgTeMTPs5o1EqtWeQFp06ajTAUalMR1by3O5M4dc/zVTr1W0ppWnpXUWuQ0eeAJUDUB7H5YMSCEiGOutyqa4jzxma7zUqMy2GlyXBAg3n1ANoxI4XxAinW8p1NcQbDp198NvMf2a0qxL5dhRqb6GgI09iLLPpb0wjcUyFbKoUrIUqdOxF7qwsRaJGLPLg3I3YkWiYZrSXGTg015p15FzTI1ei/np1U1AbElfKwibEqxH/lGLA4NlqQaaeoWgor6qfmi97zP0nFf8i8s1MxUWqgK0k+J5MG0tB/UIG15iYw68x5tMrTzGixpU9STFmeACLX80G83GBhxAVZgC+hxW3FOKomaoUQVYEVGKCGBMAEMsiSVLR7dYwL/AO04ZaznyrSqlLE7wphSfWR8jivMhwWvXRzQUMEgkawGGqwIG7X7A/3iZ6pXy7vQqgroa9PoGgSbWMrBB7YoHuI2RnYeNrgC7bfRWnypxc5h2q1FXWhKK35oIB37wQJ9PfDSteSSdt46d7fPFC8K49WotNOoyyZI3H0NsHczzpmwRFY3/LpWPppw9DhpC27Skpa5xLRojn2oZwf939S9T0NlUe9pwkcLoAwRUW5JNPzkkKdzpFhNuk4svgfCsvnMpTNanqiRe+k7sFJuFLEmAbTGN1+zfLKdVItTbuGYH2k6o+owrKzxFMw4lsbAGjXiVWefzKaoTLadRM1QWD6o3CydIHYkkjtthb4mWL6i2qevt0xdNXkWoG1Bw99QBEwRsRB/phY4j9mtZnYQiqQOsXm/xAfK+KNsHZWdIx4NnU8dkDzFHIVKR8E1BWAJpqgZgZj/ABNQsReYMDcG8Yym8FPSMe8P5TzOVJerTYSSgtqUgjcMhK7SYnpgjzNRpU6hCqojygKRZuxHTvOFp/E8NHX8LT7LxIhaS7/IopwPLfjiqR5KStUYxYaV2naZYH5Y6cNrGrlK4ECsk1CwVdTU3J8VdUaoDHUYOxjAfg3EqhU6Jg+U6XAJ9CCfMIPURjblzi0Vi1AeIVDa6ZUjytIYEKLL7WsMZz4H6muXpf3WlO1r5C8uaTplF8uFHmupySDLeKdQc1dC3GlhAYmNMiB5d949sc3yB8EVdSlS2iJOqYJ20xteQeox0q1RUohJC+G7MqswFmifMYGoaBvE6jG0Y24wminRobsiGq28E1PN1gwEUD2+mOBN119PdK/evY4NzGy4mj/5q61XDLZipSE6WCNF4YKe140m/eQf3wRoZ6kzeVdJIjSdheRp9pP+7DjxBxU8TNUXibVabCGQOPDsdmS8DtA7QI+ZygRaVQIKlIqpdxM6j8QkGaZBsBYWEyScWbIRsaP55fpJuMUhzSss7VtrWo147VW6O08tALQdKxqboNUxPaSCMB89m/GqLTX4VOpj3jEGT4AdqjSX0BSLEABiZnYSOm5xMo5TwaRq6kaW0+Ukw0EwZANwCQRIMG+NNvauKb/nfyH6VW9l9nyEgso3Q/kNvmRuoXGaksFHTCLnqZFRgTaTH1w9kzTU2kuxJ6wBTAv2kt++FDiGVYy8y2siI9bf0wwzHy4jwyVosztDs6HDNDogdSRveyhrQBIUap62/pievD1BtVAWJ1MCIPaw6j+RxH4blyGDE7mwM3+mC61UapA06iIA+IHcCfUEDEuOqz4rGqOcoBMsHr6xU1NToLomQajST5h0CzhurcwZaq7Ui/h1qbMhDjTJUlSAfhNxa+EoVmSjkxoVGNSpXZQIH4fkWf8AkfAfmHPeLm61SNPiOXI7FvMflJOHoIA5tlBmlJcrE4vy9TztOKoh0ELVX4l7f5kPY+sEYrbi/AKuUdUqCZLFXF1YWuP7G4x7keM1suwajVZD6G0dipkEfLDfk+eaGZpGjn6Bv/4lMWn9Wn8rDup+WOfhXbDVQyUA2q+zNEljJGMwd4nyrTWqwpZmm6WKsWCkggG4OxEwfUYzCuRw0pGMjSUwcoJ4U1WYM+gIoEWBgk7z0GwjD7wmKtEgqpBBDKwkMDYg+hGA3AuC8Paimqmq1GQQxqFXmBJF/wDTEvO5VaNA+EE1OrIlUKQxJUrq1gwwBi19xthFs4ApPmGSd3X7qHl8o1NqtTKslajq/FVZaomkGGHRhMz1MEiZtD4dxWn46lTrSpqpMoBNrsJjbympv2GIvKtGtklp1H8iFijNp3N7AnrAJle0dMAeY6oy3ENdOdFqkT8asWJIHqCbdDOGYT3hyDqlZLj1d0TuvEmoagYqU0JB9IvIPQEQe18TstWy+aUlkBQAq3iBIEwYgyb6ReBthV4pxUGktZAQH0llYqfOpDLIBnzJAg7aYvj3l+tnsxUetTFOWYk1BpDL5YhS0m0g+sGe2KPe4JoNiy27c7V6/kfgqzcnnvDprSVAEAAUABYUdhtHrhZ5q4XVzGcRlDHLNTK1V2EjVAIBkzK3HbAXgfBMxTqmtXaoK4Y6tTKbkd76hpPS0e2GPOccamhLsLD9K/8AxucHaRVpIxW6m7oLT4U9B/FpsVFOnpUxOkdZ1MDFgAZJ3thAzT62FRjJe+o79P5C3yxZPE+Kf93qF2VnFIkKpBMn2OmYPXsI7YWeOcys9HQ2XkLcNUvF4hQmlVMRe/zwu9ni0Tsbw1hDtx73Q3LZBSJInHZ6ClhAHbEjljK06+YKvWFOmPgpmzVGI2kwdIPYyenfDpQ5Xy/iGQQFUEKWN51fP8pwF0M48IfoeFn7JxnaGFAtzNRxofdT+VRpyyAGxk/Vj/TBd6oAkmLx8ztivavF6q1m8FyiaiFS2lRMRBsB7YmZrjFQsi1S0oJJA03N5gekbfzw9PF8MxoJBNBYbHfFSucBQsp4JxutU98LXD+YSUdjTJWms2ibbmLAe2O9DnDLtuWX/Mh/mJx0TXStzNFoco7p2VxXbmEhELhVkK8ECLgBht/CtQfPEl+FZeov4iIwIvqAP8wcRc/m6WYoVUpsGlekyPXa0bz6Yn5DOU6dOnqemX0qD51MsAJi/ecDynvC2tgPW/0iF47sEHiVW/GuHZdM41LLUS7yZSwQWWNMtfczIEHaRsSbjJ4fST4WruW10wo8qDzBZBuFJPWJdvfAXnDgT0cwM1TqCqoqLrhtTKXMCd/iuJ7++I3PFKoBQrnWNJKHWNJ81xYw0SDeIuL3wL4c94NaJ89Fq/G54w0tzNbV3VnT31UbiXHTWqvVZmVm6eEukWjof9ce0uJCzBxqUEC0CCIYaWlYIsRjjTzYYA6fpjqGpncD6YHiMFiG6ubfUa/39Vp4bG4J7coIHR1/kkfRbU82ZHkGjUGZEPxRtJJYmJsDb0xyo8Q8JaiDV+IoQ6hAAkXIBYloET0BO829fIUztb2OOT5Jhs3yOEPDsU87DRuFt48tfmprvTc6QwdKNGQJ062Jlt4I8zGesKO+Na1SKCLCg1GNS36QNC3vMk1Dv2wNfLEbpPqDjmzIN9a/Q/2xIaDt797obcOWPDi6wNffDfVFIICAi28383mbbve3yxKyGWpa6wrFTXcTSDLayyCO3b/y43p8Dc0aNTxA4YhEBmV1SwA6RJMx1nGjRV8wZGrU1KkBgSBtt/X1jDeFHiIWd2rK10bKPF2yH8GySEa4GmbAxb+2+BmRzlAVwaSsCCTcypgybdiBiJS4nVqj7vRQAHtv6ksdpxvV5czGXq0zVpOg1r54Om/ZhbabYeoBefDi5OGdYVc26gWpZdlj10SR763YYXuLcNDOCBuoOCPA+Z6atUeqvneICi7lmJPoBtjlSzaI9RK8pDEUxE9bL3IiI9MLvMrKLTV8Fs4d+GkBDxYAGpH1+qDnhLAWONaNN9jfDdxHhFSnQNdafiUhIZlI8sXMjcRhf8MuNaC8BtJ+KDP12wePG4pm4v30Q34Ts+X+Dq99UKzKHUd+nT0xmN85nTrMre38hj3DHxz3alqRdgI2kgO9FYPC81T8FHFNfHULpbRq2AmRI6dsEuF0oNTQ7CiUgUZYAEr5pUtEFpMX3wk8IIqVVFJ3UwLbHYTEb+wwyUKkrSdWlHkOygkBhfSzSZJH5tjDCZGMnunC6Ru9bpa9z3ChUVFavrdbbS6EQwLGYYEEid95JM4A8+8PKfd3nUSjAmI+FthJNgGX6m2C/LNXxqHjr8IfQ99iZYfKBv7YNcxZJavDySAQtQeb9IaQSLXvpw7hn90M7hta7FQiWXuo3XdUepFj1Xn2dclfeuH03zDNGstSBGoBVlQdJMfqiZsB3xZFThMZbwy+tlUyWGmRHQr5kgRBU29cVjw1StGjSarWVmpUwmltIphQAbagdxO0+ZvkyVeZvApMlWoXim5FQ2JgGx7z0P8AfAHPBcUIxyZQ38C7890jcb4hm6VZGVxUFRJ0VDZGFiqecMQZB8149MY3GXqsMvWp+HUeABOoEtsVPfe3pHUTBznFKngU6tWmWIEAs5GpWAgjvcR6zgfQ4lNam73ClYVReJBY99hGOje4gA7K0sYjdexCcODZfx6rUHqlUeQpgGLFxv0Gjv0i2AtKk2YrBMq7lVJHitZdU2ZYWQLWkThpXwqFFlHmepTakjWL+cFREAdWF4/thJ4a1ekEy9B9LvWRYgbPC+YGY3mPeDi0hBOm6lpcL5fJO5p577vU8WjRzKqrnxBrvpjdNBZmJkDSY8puLEi25hcAMKVV6ukKwU6UUdgTdo6ebrc7y3/aMrUctl/BqvRb7yqrUViCA2qSYILWJJ9RjjwM5jWVz7Us0gHkJUCoGm/m0g7T1O+DkOI3SgLbOmiUk4hl6Olm1qKv4dvMyyQzMAeoVWU9PNjpQyYGVTS9OrqaXclg7E3ad9JmBtbtgvzfwXhdJg05hXcFoRg+kA3JFQ2knYEbYRslnMouYhvGqUI28MKS0WJiobLMyNyNsCmdK8jNqnYhhhGTdO5Vp6aWmrh+caoK2XWj4b+EQJbUW3JAi3miBFpwDoU2ZgoEkkAAdztho45SbMpSzHC6dNzSJSoKHx+YAgkGGBGk7ifNOBy8Oenks1UajXp5mkmuk5DJckL+YQWUmbd8PYPEDDEsI0OoPVJ4jC/ERd81wsaFvGualrlaeXbSaiM6NDEMR5iAYBFRfhMjvY4hZ/gYpBqjVqDjdND6iwPUAAxY9YwtcJy1WjmKdJ11qHEoQIcSZgwTeTe5vhy4lwQZmkNFE5T8Ms1tS/Eq6YldLkMDNpHtgeExmSdznnff5WpxmCc2JgHLT5qvP+OFHqvGpHGiovRkNvqPiB6EDHTgeVbNKaUeZ5G0X3DE9AIBJ9Dg/X+zOscj4qHVUY3pEXgMQNJm5i8etvUnw6h4Obq0SwpimCBVXTIfy6QxYbBgxgkXAO4GLdoljyHtOv6THZDnRlzDsRVcEgUZWQ0qRZgRsRYgjexx61Ui8zg5zNwwIyVljw6yzvfWANYImQZP9euIPAeBHN1hTXyqPNUePhXv6k7Af0nGrDOHxCRZmIgMUpj5LXg+SNVtROimpGt/6Dux6DDTnuLZRqLUxljTqIGKVQ580ba9U6pHqDJtGDvGeVVFHTlYEJCrY6mAMe7Ei89cVc7ts0yO82+u2M4xHGvt1ADhxTLJzhW+Amz1pEqeeB3BxDrfi1VpqVljAkwBPUk7DqTjirkYfeS+U1FKo9SmHzLkgqbeEgmBq/I5IO38IMgMMBxmCw8IzM0PALSwXaeJkOWSi0bmtQPQLnlxVytFadTwzpNPRpnzS28yQwgGCp/qMCnzNDK5vVTWnNZQV1M0AGQQr6bFmBNx2v0xMoZetRzVJCEK+KGBNmW/wkCLAkQReN8D+Zch42XBpoDUpm0C+iDIJnYbge+M1tRvBO59/dQ9hkjc5moab16+/VH+SMplsjlzUcDxHku5htJDHSq+wi43JwSz/NlPMI9I0ayIykFmUBYgnvf0PfFYp4y5ei7o/g6hB0mBMwSdpiIxtxXj9UN4SMPMo1aYaZGw7WMEYYdZNBJZA1uY9PVD+X6wpOHAR6moFdU+TSSZ3i8D6j1xYfPHLq16FF1dPHU01VlqWeo6+I6t+nSSCGBgAwdrLYyWUTJAuGFZ1Ok7kntExomN/ljiuSaiWyleoTQqoKlJ6ZLKrsAQ0QG0kDQwiR2tBh1uOccE1CI8vdnc3p9gmyvzTmMrRCNSoENTEgurBnhdcKsG8yZkXjCtkeHtGsUmBpk6UJvN/KOoE9DjzLctrmaOkViKyfAjHVrLMo0n9I2vttNrjvR4g9BGVqoFUAqBUUzqlVAK7grck/scSx2bihSRvjBa5tee/wC0u8R4xUaox+Ha0bQAIxmC/E+L0fFaz9J8vWBPRes9BjMGQTVqy/HXwKaVEpLT00whVxrYkDUV2gqpkjreJxGyfP8AwulrFMPT03LrSYI0QJsbTYaiBMC9hgRy3zC9ek1KrSakiUgwefLYCCTFjaY9DivuX+LHKuz/AHenV1AKRUDEAHeACJkSCDI9MBhJbYUzhti1a2e5ny+ZTxKB+CA5VQJmyyBvsRfb0wwcCZXpzTraCN/Q7W6CMVDwziFJqlRVRKAqqANOo+ZZYggkkbx2w0cAzbKYkgOupQbT79v9cUmkcCrwsDgE2cU4M5cVG0N/HrM+5BBJM3tO5wF4nwOs7NFOlUFNvxA7flZAdSglbqGncH3wc5SzFd8zD04SNgdRvYneCNp/kYw7vwGlLF7q9ipiDNh87x9MdGzOLVnzd2aVX8hvls6tVKqCrTAAQOumNyY0kaR5wN+gwXf7MOHqwdadRCP01T/1BiD6g4kcT5LXLLWbKlSDGpOq3U3j2Bm2NeF8ZpUcsKtSssuTGtoAgkR5jv3jExuLXZCFLohJEZieNV6qveeeOUqea0UENNaHk1a2LFl3Mk2i6zvueuBnAeJU6eYpZtkLmnUDkM1z3IkTaZE2Jxx4XxBBnfErFSCzk69vNP8AOcM3EK+VFJjTpDcVFOssCwsFYfmRi2kgMMVdJlcG0qtZYJtWBz9lfGy9BB5m+803C21FROshdyApkxsMc88k+bvv6HFQ8b4zVzTVKtap4lRdCaxYeWZ09l1MYjtPXEbI845ujIWsxU/lc6x/6pj5RjZ+DcWAg7rPEoBooh9oOdY5zQTcIt/S7fWT+2BXDuE1H0MilgxMgEkwDEwNhiNxfNtmqoq1Gpq0BG6bbEi8jSd+ww48GyL5akIe5Go38vpHyO/XGXM7JpxT0UJebO1WmThfDaaV1CZU1K5onWAxohgCsMKlgXXaf4jfDLxzjNbL8FrNmZWroNMSQT+I3hqSwsW0vf2nChkOYz4yvVrClSWR+UBmtYkgwCAdiDbE3n8tnuGuuXqq+giqyqQ2oJPlBGxvIHXTi0QJZqqy014cEH+z/iKvXprWCt4YLAkTZVM/MLOLI4e2W8So4y5VmtcvLCSLo1gCIO15xR32e8d05gSBqWnUIPcCm5+sDFwNzsqP4dDLMradZNUhCFOxA824gzPyscUY7IKk3Cdni+IeHYbYiyLqjx8l15s4+eH0adT7unhSU0ydQ8pKegHljCxV4Y+WqrmWYlMwA5bTKkut0OnzLUufKBDxEi4x0+0XPvmaNBEUkazUZbmfDQlhMfxW9sMfAeMJmaChWhWhkP6GHQx2Nj+3TBXNDwlInugcbHQj3ahJyVTzGVKVgaT1CCCIY0dJJUAWF9TFgLE1GjYRF5f5ZXI0WQHVUJ1VWIgMYgBBElRcCTcknrGG/heYo1wF1CTPkazGGKn3EqbiZ3GO/FeXBU8wsb9TF97SAD6j98EbmazINkCWTPIXO3SJVqVBUpqKDVAwJZgwAUyInuYk9NsVfxrLmnVcMI8xi8yJIB73HfFg840c3Sr6T4iU7FSgAV4vBcCW80+Un5Y2yXJw4gqVaykBNIuzDXqglYGkkGbFT816Th5e7lLj5IkkYfGAPO1B+zLkPxw2azGpEEfd40+ZjPnggyAIiReSegOLGoMtJdETTN5CqDqm5IEC/cX+W0ilSWksAEAAALMhVWwA6THXrgdxHMolKs1T4ERnkmPynr6kfXFpXmR2Y7pdhpuS9EicXqq3EwUqioPKP8hEyp6TPm9NUdMD+FZfxoWSsgjVMCCrKQfdWP7YXeWaDOFHieEzGdZtpMyT09cNiGk1RajoaMKZpWhmBI2BEwCCVtuvfC3aMFSsIOoaNK6n5f61Wh2fiAyKVhGjv0o+bqA5ccPamRWpDTTemwCPeZKkyQUAmbg/5Rhb4jyZWypFdlJQCWaxUTa8FtyY6YIU1pNXaoGNn8is12UADtcyDPa3ecGc3xJDTema1crUXQyQhVAYJIFtVgRuDfvsq6Txao8Ub3ANbrrYG6rvOs1espVYBhBuBIBOJq8uVfiPi6l2C7R9bDuY643zGWehWqUS6EqQYNtYgFWQnoy6Tv1Ft8FuEcTpawMzrQEFFe0Ix6zuDuINr374OXPNNbslsjGvLnb3w2XDhbjU8MiyBS1MboKjaS9rWHlk7ax3we4xwGm3hB0K5lZRfiLZhlYQbTOpWDBvQjtHHh/Li5d6odxVp1FakVFMglSAQZmAeoiRaQdsCqudrZUOjCKzCKFcBixi3hoJ8jElb/ScWOElZGHkac0zJ2lBPO6PN1rnXC+Y96qBxEgVGBgEQCDpkEAAgzeZ74zAfM8HZWId/P8Amt16zJmZ3xmKDLX8ku6Ca/4eoV3jgtM0B4QLU3y6NVWLQVgnSTr0/FMAx0wqVORsoF0rTK1GAZWaudBDXQKQdzZbz64sPh/B3bL0FBby00KOzAOh0gwHI86flIN4MSbRVy5zMpmDTp0lWqzaFqLFUjdQtNtpsb9P5VZG5zvAffkuMkWS3bj3vt6fJRMhwfKvAdCsPpdSW1K2rSQSDuDacbVOI+CxCS9NWZBO40ErH7YXs7WqUMxVQuRUR2VyWklgTJJ/NJvOI6cQl11MdBLao2JPf5mZxYxOLqKKSxkWexrXmrw+yqkKzvmDdUUItzYmSeumQLd/Nh95kdly1Rkgsq6gDEHSQSL2BIBAPcjFAfZ5z5X4fXbLsxqZbWZQ3YddVOSACbEqTf3xfycwUmoLXRgyOPLFiTMRB6g79sHyhjSFm96XSB9Xtoqm+0TmyrQNAZZDTqEOpqxE6WKFQYhouZ285MTfC3lOac9QCrXZMzRqCTRqFW1A76Z/1xYPNfDMlr8SpUUVHgqtV9KAgBZEAjUQOoM9sKPBeJ0qkrrFYhzTBKroCAEgr5QTfqY32woXurM3gtTR4y+/Yukl1OHs2ZCUkILmSukyp3IINxEjDVxzk6lQyzP4zygUuvljcDYXtMie2C5oJTzQrgiWQqQYgxp2HS388a8by9B6NSnSoqWfTUlS0yjTp+ErpIJG9t+mI74veBslhBlB0tIS04y7QIBMifrc7Tg3yyn3WpGbyyslWkagIRWq04NmDXZGEatIBMESL4j8x5d8sjABPCrCF0SYgyvxEkeWCb9sT8nzQua8Gm1KmgpUtJZiSWYhdbeXYalmD3N+mNmSd7mhh4aFIZWfyB31Uvjv2W06jipRzHxr4kuafnU31pBVWmR+lb3K3AGmjmstU+6V0B0CEIjUVtpmGZY0kdeouYx34dzjmMk4p0qn4LuCu0KRIJMDzAggwTFtiBGJ9Pi5zOYqZip5nYgR0EbKAdhJ29cZ89AapqHU+FTK32X1q1LWdPfSHg7epg4H8mZheG1MxSzYNI1NBp1CraTBqLBMQsmfij4Ww55TmF9OrSWCgSq7x6z/ALGEX7VuNNVy1M+EaXiVDqkfHoEKZIB8oLfJ8Dw+IOsfAok8RrPxCI8e5Pp0qrZ2jCDwqviJ0lqbrqXtJNxteRgfTXMkM4rAV2hgSlOwAECSpKkDsfXCvw/nap9xq5V/N5QqPN1WRKnuI2PTa9o68LzjBQJER1MAHpfpcRe3eBfDfwz5WlzOHBRDiGxjKdL9/hdM7ma5bXVqs7gwxNQsR29vcYeeXOK5hUWvmDSRWH4FIqFap01seidrS57C5Vq1RKSh6ilqjCUosxZY3D1AbheyH4tz5fi2y/HDmS33hQ7naoBBPYEC23b6Yr/yNwxexou9z+AixNhdiAyV1CvXzTTmM4ajayxLkzqm8+47YOcF+0ipRITMfi0/1j4x7/qH7++K0cFD5WkDttjU599zcf73xoYXtGDFtEcwp3p8uXl91bGdlvh8cfib6++q+gznaGapfkrUXFwQCD/Yj6jHGplFWjopL5UOrR1i8+pFzHUH2GKR4LzK1B9VJiv6l/K3uP8AZxavK/NVPMwVOioolqbG8d1/Uv7jrimIwbovENQswO4KYmY1Ejc3v+r199p9weuFDnDjelRRAR/EIR0kaiCJ2O02uenfoscezWb/AOJ1MwWakheqlGNjTVvDJUbQSJmLm/TAJ6obMu9adestLA+ZWJgydx+X5YzZXUCFoYdga5sjhfQpz4rwTKpRktSoPuEVxUqH0ZKcqPfUI/bAnN8o1MxakSzGTYAEtAVZOwXqSTsDEnEngvL+Wr5mmhJRWBLAGzEXCjtMHv2thx5h5gp8PRaVCmgJ82kCyrJv3LEzEnocV+ILmDMdAivwz3y5Q3xO+QrmoXDfsooU6UMzPW0FQ5Y6VJjZZ2kWnocJtbKGmzIwhlJBHqMWNwfnmlWUlgUCU9bk3FiAYAudwcL3NdOnXAzdG6lvDqCLyLKxG4DAdewwnOGvaHNK0+ze9w8hilbQP0v+0k8f4Kc1QV1P4mXEHu1Im3zRyR/lcdFxE4VwqpTqqKxZda6gGU/iAe9ukTN8M/COKtlqyVEHwm47g7j6YI/aDwqpmq65qkWY6EppT31KxZgU80yZHlj8rXwaGXPFl4hL4/CiKcyAaO132PHT35JIeq2VRxrAWo/kQXi5PuLAT0vidw0VczBQgVKUVl1DqptptsRJmwxO4ry8q5crVHnGoaRdxUQ3AO1iQJ9TgbyxUSlUSXfUBGk2UKxPlvctMGBbf5ujEzNwzm1ptazI8BDJimusDj1981xr8LrKxDOQ25kv1E9FI69DjMGuO538dvZf/auMwk2Q0E5JhvEd9+aZeOcWeplKWX8TyvQAYFRNghiZBW039MLfC+ZaVLidByiClSolAUEwxBEk7sQDE+pxC5vzhjKkVNZekHECFCxoABkyZDA7bYJ/Z9kUcs1WmCo7gGTizJDh2371STmB7soCA8zcufe80atB0ioZbUSLjYxE3xGq8KpUlXL6g7wWdvUkDSPZV/fFpcwcj0ai66INJl6LsR29MU7wzI1a+ZShRBNQvC9I7luwG5PS+GI8R3gpLzR5Nea7UcuS7nrIt1kW+tv3xYPJfG0p0/u9cCNZq0yd1bTBUHpqAm3qOuK6q54pVbowaGPqtj6xIxmZ4lruCQJG284vjIJI2NrY7rR7Liw0oeZScw2H5+XvoZ5+zzNUKOrSCRG8L8Vx0IEHA3gGfo0iDrUHc9/phy4bwupmM0terRBQuoLavNp0kS3QqUn5xj3itDIUs4qKiV08Ql9KU/IpXQQDp85k6gCSAymd8Q+ONtNuh7/SUa59ly84hlV8LK1XD6M2rshAAYMpAU33WohBAMbb3ABPK0TSTV8aiV1C6yADvpBBmbGdtzOGLi3H8lUWmtSg3hhdNPVTgKsFYAkbQh8vbe0YXKGaTQW1B8xRRWDkOQqkFdeg2JUlQ9ishW6zgmG7prrABPDifpaYmwz5sOHOsA7m6G52NHyNofzTXDZOsAFAWLEdQVIiRexAnrHpiuuD1itZGRdbAyB8v6bybW64sHP8Netl64aPwqZqmG3UEC0b3I+UYSeWmNCkapEuzeGm3pO9rkgSe2DzSFwBy0dq99D6Us9mDbFKYy/M0a3xr11vbhqDxRyrwpXK6y2oDUDqBBPW8f3N8QOCZ6olQ6UDx5ipJgibG1xBgg4L8yc55zxhRzGXpaqKhdNJw0dgWVmSe4ABwrpnYqh6dOpTcH3gdYi/1nGeYSbzPv5J6XFREN7qPLXW7TvluZilohzs0YHc3Z2rWprTqMGDNqUTKhoNxHmkybEx+wxIHD2zQFT8PcMShIY952F97gm+9sE+XHbI1jUUpLLp0sskXBlYM9D9cKNyRGwU67DYiZtBh16hAeCfY5XzCaywy4Nj4iNeLhlUeYA2kGOsY94vwqnw0E1HWu6nSqaCoDG8srfELgqLhtzYQzrnebaz6tDpPVdI+k3g4rHmPxK4p1K5I1VHUAmw0qGgTsNTR2ucaGExUniNgAcPt1SGIwT4AMzTfDkpnLHDqnE6+ksFa7VKpBZo+vmJJx05x4JV4c4pSHSosq4ESAYII6EW2PUYLci8INPxVqhlUyr1FYpBnaek7R6YIca4Flq4VF8RVRQF80zE+YgzBMwY7DthZ+LcXU4+HkiRYGSVtt35n7KtcjxUqNMw0k6u/wDp6YYeGsjoatWqEBfQhCFgxA1Nqi4ABW4B+IWwO49yqaEMjCojNpEC4PQEdzjvxPLlSlJbrRXRbq5M1G+bkj2VcMQxYeZ47wgA/JTCcbASxgNjWt/TZMOT5eD+dT4ijfwl1/UCWW3cDBrl7gHiZpYJWlSIqO8kEAXCz3JEHsMV7ls29Jg6OyOvVSQR88WnyTz0uZAp1TpzCj2FQd17GN19yLbaIwb8MTIx5cKrXWgh4jHGdmRzADd2NEe41ypTz1SlUSpop01ayp8RZpkXECQemEDmHl3O5fMjMFEzVBRB8Nbhe5W5tvILXF46W1kahFxAABvsO/0kfucREzgFRiCCDdAZsAqgjfbVeOh6jCDo2uFFLx4mSIggqps1xAK3iI1rOpH1EfPEPO8Ueq5rVLlzc9B6R0EWGGnmfh2Xl6hp+GNRZgu0kKSAuqBPmaBYlhe+BvDa+TSofwcxRqIfhYJXpk/xJ+GQ3oCYxluw5aavResh7UikZ3mU2NP65rSjwSqlIVCpVajQF6iQCJH8V4HoO+H7lfgAGSZKqMDVJ1BhB7LE9oBHrhe//ItOm2jwarsTfWBRk7jSNVQ79SRg/wAL5+qZgVAmUmokQhrbye+gAWk3PTBGRxxmyVnYjFz4pmVrao3e3luq94nkalKq1Nh5lMe/Y+xF/nj3M8aqJljTlWqUjrVCJY0z8ens6HzjupqDE/nLmKu1QmpRSkV8issw5G4DkwxBJ22wvUqxWm2YOnxV06bCSdQmQPyaAQe84E1mRxPBNuxZxDGsaPFvfIjipz8xrXq62JCqsAzFyJJNupFz6jvgZVzdJqwbUpmywZg+pn1OAPG6gWqIE0nAen2AMgiB+ZWDIT10z1w2cO4ZkQyK/jGq0QFWwJ22G/uemNaPFd1hjC4WDa87LGH4nvY9MtDX3oh/Esz+IY7L1/hGMxD4ko8RrnpuIOw3HQ4zGa0eELelNvJ6lWNzFysK65bMKAVFClTKxZABMiPfHTIZeKQRGCMOsTOBXCuIVqeXCGqNJUeVj5ogWGJFDigQfzwtI8yFLyYU4dotEsrls0visa2pgpZVNtrwfcTGFH7PmqJWqZxqemhWDIH/AEtrVxHpKxhl4ZkXztUaYjSZImwNrnYnEf7VOIfc8tSyVBdCFRJA2A9e5Iw1hnFp21KzcQGmrOyWee+V3q1nzGVTWGGqoi7g9WHcHcgXme+FT/gdWnVRaqlZUPB/zFQD62n54cfst5ldsz4VQFwRYiBp9z1G2IuY4JVq8TzVEMzlTKaiTCQX/sLY0xI6UmEmtN0CMNY5stXrso+ezLJS8k63aPKWk7kwAYv6Drib9nPBGru1ZlZqdE/CslmJ6AdhvjTjgOSfLvC1dJ17wCpDAqd4Md9j88MfJfHaMFqc0NZnSzTMW3tjPmdIG083wtPTGKSW4hQ5V74pl41xdq+VGrLVAPECrN2UjZiIkK0Ffn64rzMcXr5bO0mKVKHhvILoV1rswE9I3g++LC4pxV/8XyFQjC1Qk3EDyAwTJFtJxXHO3MdT7v4FR3cllcSRAAv8OhSD0+RGK4d5DgR7tS+RzIHRg0DqfkjlH7UNFZlzWWXwatJqT+HuwPVSzQLTKW3ws8NzShqRouD4RbTIAJOnc3t1ttgVSzIqU9LX6SehGx+mPeXqOqo0ysSHnrYkR0O2/wDOcNzfw3r3X5SOFe7OQBdivUG/Rbcus9Sta7VHJPuTN8PnL3DicygZQGBBB7je3cEYUOSuHuuZeLBCRP8ALFk5SsAVaAjoIABmL9zeMZ2Imp9BMww+CzulznzPU6OZJpEgMJZQunzCxgdv6zhUy/Fi7mJM73gn0J3A9Bh657zSV6a6kHjSPxQYKrIB1Wgg95sf3E8sZZVpZjKx5qtMtTMCfEQFtJJ6OmoEenfFGBhHUr0WGmxHdBxHhb11P9D8LpwXh1bM1Vp0ytKmq/iOANKKd4nqYP7zYThM534ouYzjimwNCmfCo9giwur1JiS25x0ocSeklVaTMtN1AqAGxWQfleOvWOuF/N09LxBANxO8H+uHsK0ALH7blc54aTpyHvn9lcHKuSrplgKWgqGgFRT85BIZrqzEQLHVB6DDLluKKJy+foJTosYTMJpXSxsNekAKTbzAR0PfCzyvmlXL0qniU1YUUtALAACwtb6/LBDO8TWupUjWGEHsR1wuXua7XZBb4gKP0QLnjINka5BXxYXXTMbkGFb3Rtx6DCfkapqU3qaSFpxrki2owPXf+YxbHKeaFd0p1FLPkyRTNSCdLxonoSApE+incYY+a8kmkZjRDqAlTTALU2sQZBBAcqZI2LbScHEUbgArntKeKSxW1HTer/aoarDCYnE/I8CqFPFo6lcH8Nju7CDCAAkt1nYd8MfMH2d1aFI5vLoGoN52pwS6CT0+FliDYCO1pxL+zjiLNWc/EQoAMXCi8AAWmRYDrgjHS4UeF5ocP692r4jHRYpv/WMx3PLy/vZH6nGM2+UUV8pUpgKDVYAw2mJhYtN7bT7YjcC8evUaNJCgai8ppJ0qQxO5nxjYmYJm+GjhPNdStWNL7u6IFk1Ht6RH164VebuZaNBGoqClGWJKwzM06vKD/EY7D2xT4gnYarK7jXVTeauUqlRHTLMKjsNL6viEaWUi8GCo3+nZD4LnWoFstmKcVKRKTIjctJ6k3kEdGM49yvOeeroKOURlBYnymarCSfM5Eab7AYF8b4FmA4qV8tUpTCeICSJAgSSTfpc4iQZm07dMYag/LfhTNmuIK6EJLk7AAFl7kSOmFmjx+tP4dQAn+AAnfePdjHQk4X+KeJSPmYmdmuGHz6/OcccpqYKBJJNtJiZ9YMCbnFGwlgs+qdJaS6PfS9Onl+01U61Wq9PWUqN5lAhRdiGMAzOw9ZsN8L3E8y9OtUpgioZMNeGiSbHeCCIFpUwTidkeG1CwRYSTJYFrAXkEgAn23MdpB5qTITRzGWUaP8PVosB8IEbwAPzCbHri2cAa6hAEMzX+AFrvVQ+VMtQzI8CqDrchqW8U2ZTqNlYkHSnki5WZF8TuOcRq5JmoVZ8VY2MbiQQ24Ht+2IHG65DDMKAjSJ2ILC4JmxkD6774Ws5WzHEM3BYvVawLGwCj0sAAOgxVjA82dgrYwujIoUTwrW/JZnOLs7lizEm5JJP7nf3xmIWa4RVRirK0jt7Tb0jHmGQxlJM4qbiEcULUKszxAHfoB6YnpxUaiGYRtMH+2MxmEiyzuvSxTXGGloNjr+1ZfIefymXyw01TLHU2pWMHsCF2xF5k5syuZzBylRppskh9DSrXEjyzjMZi7WXra89I7LIWgaahQ+CcKyeRVimY1VHs50OBA2gaZGOfD+OUaOZr50sCUC0yoDS4I3+GJB07xjzGYNAKeXIT30yksc6810M+AadDwvD1EvJJYOxJBEAbmZud+mPeXuM5etlDl6hAqU/8NwrXHr5bEfuIx7jMGlYHg2l45CHAqWeHJTorLhmfMUoMNZRqJ/LbzGI/hBx05l4JSr0PxMyqshJplvFIGorqkCmZkKRuMe4zCeXUOtO96XNykaJN5XyIqCq1RwtOnpneWJmAIFrA7xjrUzia9KWBIA99r974zGYPIzM7UpnBSiOA00XZ141ytPXCEpZZIeqpc3MK8f8At6bfLErOOlViKdVQQNRJV9v+W5vjMZhT4dpehnEOGtBcjXpmmPEqhjBCnQwt1BtcHC5xavSh9DQYkWPT5dv54zGY50LRstnD42QMIAFf35pVbOxTddVmIJtvpMj+Zt7YMcKyGXzGk1qrawfhIMEGOqLsI2nrjMZjSa2m0F5fESF8hJU7O5ILmpoVV06B5YYAwAOothj4RxGkI1Oo9lb/AOOMxmF5mAo0Ty0KV/x1Mnm6dajXFSnmAfERlcBdBAEeXqD9Z74euJc0ZSvlHC1I1IywUcQSpjZY+LSfljMZgoaAAl5D4rSlylzvXzJZquaSjQpgA01oAl7GV+Ex5RvI3sO3nGuaMtSqGpQYq5vGltMbRt3Am3r3x5jMUxDA5Ndnn/lAIsITS+0HRUq1GqFvEpxs3S4i1uo+eFzmbmOnXp5cjysUJe2zaiN4vt++MxmAwMAKf7TcHC6A226I99mnHFoeJWq1AE20hWLEiOywBhszX2k5evQroyeUAKCCxnVYG6iCpv8ALGYzHOYC4rNY6gCq9qcUoVabI4U95Db9xa2IGU4hl8opCaiTNwLkyNyYgRO39Zx5jMRHH/jZrktvF4pwHeADNW9apyy/OGXbKomYzCI7JNEmk7MgNpaKZU7CwJ9bnCVxPiZFVldwzKdM+Yjy2tN47T0xmMwSSJuyFhMU9pzgCyEQ4Sni6dRUK50yQSD3kWMfvhf+9LTztKpSUIp0qBeDCimxPXzEE/PGYzHRMAsJTGYySd1vrQ6dET4nzD+K2lSq2AXUTEAC0jbGYzGYkMFJRzyTa//Z"/>
          <p:cNvSpPr>
            <a:spLocks noChangeAspect="1" noChangeArrowheads="1"/>
          </p:cNvSpPr>
          <p:nvPr/>
        </p:nvSpPr>
        <p:spPr bwMode="auto">
          <a:xfrm>
            <a:off x="63500" y="-612775"/>
            <a:ext cx="1905000" cy="1266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russian-exotica.narod.ru/images/box-hokke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15" y="3429000"/>
            <a:ext cx="3500189" cy="2892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одзаголовок 4"/>
          <p:cNvSpPr txBox="1">
            <a:spLocks/>
          </p:cNvSpPr>
          <p:nvPr/>
        </p:nvSpPr>
        <p:spPr bwMode="gray">
          <a:xfrm>
            <a:off x="5717976" y="5949280"/>
            <a:ext cx="3390528" cy="639688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None/>
              <a:tabLst/>
              <a:defRPr/>
            </a:pPr>
            <a:endParaRPr kumimoji="0" lang="ru-RU" sz="1200" b="0" i="1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Стратегия развития физической культуры и спорта до 2020 г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65306"/>
          <a:stretch>
            <a:fillRect/>
          </a:stretch>
        </p:blipFill>
        <p:spPr bwMode="auto">
          <a:xfrm>
            <a:off x="6577033" y="5877272"/>
            <a:ext cx="803279" cy="792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4" descr="jrsl-o-clr-CR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5805264"/>
            <a:ext cx="504056" cy="899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/>
          <a:srcRect l="4485" t="36959" r="82758" b="39521"/>
          <a:stretch>
            <a:fillRect/>
          </a:stretch>
        </p:blipFill>
        <p:spPr bwMode="auto">
          <a:xfrm>
            <a:off x="8198117" y="5877272"/>
            <a:ext cx="766371" cy="794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t3.gstatic.com/images?q=tbn:ANd9GcRM7ODk_EfyeV8nFplLmtIchdc0nTN7hBqOrsxavgJvhp-Yx4nq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6284858" y="764703"/>
            <a:ext cx="2859142" cy="1944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http://hclokomotiv.ru/images/galleries/2011/City_championship_september/YULA523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5496" y="4873275"/>
            <a:ext cx="2664296" cy="196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305800" cy="563563"/>
          </a:xfrm>
        </p:spPr>
        <p:txBody>
          <a:bodyPr/>
          <a:lstStyle/>
          <a:p>
            <a:r>
              <a:rPr lang="ru-RU" sz="3600" dirty="0" smtClean="0"/>
              <a:t>ПРЕДПОЛАГАЕМЫЕ ЭТАПЫ РЕАЛИЗАЦИИ</a:t>
            </a:r>
            <a:endParaRPr lang="en-US" sz="2000" dirty="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gray">
          <a:xfrm>
            <a:off x="0" y="3030538"/>
            <a:ext cx="9144000" cy="53975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tint val="15294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gray">
          <a:xfrm>
            <a:off x="0" y="3082925"/>
            <a:ext cx="9144000" cy="142875"/>
          </a:xfrm>
          <a:prstGeom prst="rect">
            <a:avLst/>
          </a:prstGeom>
          <a:gradFill rotWithShape="1">
            <a:gsLst>
              <a:gs pos="0">
                <a:srgbClr val="5F5F5F">
                  <a:gamma/>
                  <a:tint val="30196"/>
                  <a:invGamma/>
                </a:srgbClr>
              </a:gs>
              <a:gs pos="100000">
                <a:srgbClr val="5F5F5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3877067">
            <a:off x="4631532" y="4207669"/>
            <a:ext cx="2503487" cy="974725"/>
            <a:chOff x="2290" y="2725"/>
            <a:chExt cx="1832" cy="71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50183" name="Freeform 7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4" name="Freeform 8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50186" name="Freeform 10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7" name="Freeform 11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427538" y="2433638"/>
            <a:ext cx="1439862" cy="1439862"/>
            <a:chOff x="2789" y="1625"/>
            <a:chExt cx="907" cy="907"/>
          </a:xfrm>
        </p:grpSpPr>
        <p:sp>
          <p:nvSpPr>
            <p:cNvPr id="50189" name="Oval 13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0190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0191" name="Oval 15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0192" name="Oval 16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0193" name="Oval 17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019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19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19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19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" name="Group 23"/>
          <p:cNvGrpSpPr>
            <a:grpSpLocks/>
          </p:cNvGrpSpPr>
          <p:nvPr/>
        </p:nvGrpSpPr>
        <p:grpSpPr bwMode="auto">
          <a:xfrm rot="3877067">
            <a:off x="6863557" y="4280694"/>
            <a:ext cx="2503487" cy="974725"/>
            <a:chOff x="2290" y="2725"/>
            <a:chExt cx="1832" cy="713"/>
          </a:xfrm>
        </p:grpSpPr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50201" name="Freeform 25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0066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2" name="Freeform 26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50204" name="Freeform 2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699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5" name="Freeform 2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0206" name="Oval 30"/>
          <p:cNvSpPr>
            <a:spLocks noChangeArrowheads="1"/>
          </p:cNvSpPr>
          <p:nvPr/>
        </p:nvSpPr>
        <p:spPr bwMode="gray">
          <a:xfrm>
            <a:off x="6442075" y="2274888"/>
            <a:ext cx="1730375" cy="172720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tint val="0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tint val="0"/>
                  <a:invGamma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0207" name="Oval 31"/>
          <p:cNvSpPr>
            <a:spLocks noChangeArrowheads="1"/>
          </p:cNvSpPr>
          <p:nvPr/>
        </p:nvSpPr>
        <p:spPr bwMode="gray">
          <a:xfrm>
            <a:off x="6442075" y="2274888"/>
            <a:ext cx="1730375" cy="1727200"/>
          </a:xfrm>
          <a:prstGeom prst="ellipse">
            <a:avLst/>
          </a:prstGeom>
          <a:gradFill rotWithShape="1">
            <a:gsLst>
              <a:gs pos="0">
                <a:srgbClr val="3399FF">
                  <a:alpha val="32001"/>
                </a:srgbClr>
              </a:gs>
              <a:gs pos="100000">
                <a:srgbClr val="3399FF">
                  <a:gamma/>
                  <a:shade val="0"/>
                  <a:invGamma/>
                  <a:alpha val="89999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0208" name="Oval 32"/>
          <p:cNvSpPr>
            <a:spLocks noChangeArrowheads="1"/>
          </p:cNvSpPr>
          <p:nvPr/>
        </p:nvSpPr>
        <p:spPr bwMode="gray">
          <a:xfrm>
            <a:off x="6557963" y="2387600"/>
            <a:ext cx="1501775" cy="15001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54118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54118"/>
                  <a:invGamma/>
                </a:srgb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0209" name="Oval 33"/>
          <p:cNvSpPr>
            <a:spLocks noChangeArrowheads="1"/>
          </p:cNvSpPr>
          <p:nvPr/>
        </p:nvSpPr>
        <p:spPr bwMode="gray">
          <a:xfrm>
            <a:off x="6559550" y="2390775"/>
            <a:ext cx="1501775" cy="15001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63529"/>
                  <a:invGamma/>
                </a:srgbClr>
              </a:gs>
              <a:gs pos="100000">
                <a:srgbClr val="3399FF">
                  <a:alpha val="0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0210" name="Oval 34"/>
          <p:cNvSpPr>
            <a:spLocks noChangeArrowheads="1"/>
          </p:cNvSpPr>
          <p:nvPr/>
        </p:nvSpPr>
        <p:spPr bwMode="gray">
          <a:xfrm>
            <a:off x="6632575" y="2463800"/>
            <a:ext cx="1352550" cy="1349375"/>
          </a:xfrm>
          <a:prstGeom prst="ellipse">
            <a:avLst/>
          </a:prstGeom>
          <a:solidFill>
            <a:srgbClr val="000000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6653213" y="2484438"/>
            <a:ext cx="1311275" cy="1309687"/>
            <a:chOff x="4166" y="1706"/>
            <a:chExt cx="1252" cy="1252"/>
          </a:xfrm>
        </p:grpSpPr>
        <p:sp>
          <p:nvSpPr>
            <p:cNvPr id="50212" name="Oval 3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213" name="Oval 3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214" name="Oval 3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215" name="Oval 3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11" name="Group 40"/>
          <p:cNvGrpSpPr>
            <a:grpSpLocks/>
          </p:cNvGrpSpPr>
          <p:nvPr/>
        </p:nvGrpSpPr>
        <p:grpSpPr bwMode="auto">
          <a:xfrm rot="3877067">
            <a:off x="2583657" y="4207669"/>
            <a:ext cx="2503487" cy="974725"/>
            <a:chOff x="2290" y="2725"/>
            <a:chExt cx="1832" cy="713"/>
          </a:xfrm>
        </p:grpSpPr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50218" name="Freeform 42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19" name="Freeform 43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50221" name="Freeform 45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22" name="Freeform 46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2379663" y="2433638"/>
            <a:ext cx="1439862" cy="1439862"/>
            <a:chOff x="2789" y="1625"/>
            <a:chExt cx="907" cy="907"/>
          </a:xfrm>
        </p:grpSpPr>
        <p:sp>
          <p:nvSpPr>
            <p:cNvPr id="50224" name="Oval 4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0225" name="Oval 49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0226" name="Oval 50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0227" name="Oval 51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0228" name="Oval 52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5" name="Group 53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0230" name="Oval 5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231" name="Oval 5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232" name="Oval 5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233" name="Oval 5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6" name="Group 58"/>
          <p:cNvGrpSpPr>
            <a:grpSpLocks/>
          </p:cNvGrpSpPr>
          <p:nvPr/>
        </p:nvGrpSpPr>
        <p:grpSpPr bwMode="auto">
          <a:xfrm rot="3877067">
            <a:off x="600869" y="4207669"/>
            <a:ext cx="2503487" cy="974725"/>
            <a:chOff x="2290" y="2725"/>
            <a:chExt cx="1832" cy="713"/>
          </a:xfrm>
        </p:grpSpPr>
        <p:grpSp>
          <p:nvGrpSpPr>
            <p:cNvPr id="17" name="Group 59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50236" name="Freeform 60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37" name="Freeform 61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62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50239" name="Freeform 6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40" name="Freeform 6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" name="Group 65"/>
          <p:cNvGrpSpPr>
            <a:grpSpLocks/>
          </p:cNvGrpSpPr>
          <p:nvPr/>
        </p:nvGrpSpPr>
        <p:grpSpPr bwMode="auto">
          <a:xfrm>
            <a:off x="396875" y="2433638"/>
            <a:ext cx="1439863" cy="1439862"/>
            <a:chOff x="2789" y="1625"/>
            <a:chExt cx="907" cy="907"/>
          </a:xfrm>
        </p:grpSpPr>
        <p:sp>
          <p:nvSpPr>
            <p:cNvPr id="50242" name="Oval 66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0243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0244" name="Oval 68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0245" name="Oval 69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0246" name="Oval 70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" name="Group 71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0248" name="Oval 7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249" name="Oval 7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250" name="Oval 7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251" name="Oval 7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50252" name="Text Box 76"/>
          <p:cNvSpPr txBox="1">
            <a:spLocks noChangeArrowheads="1"/>
          </p:cNvSpPr>
          <p:nvPr/>
        </p:nvSpPr>
        <p:spPr bwMode="gray">
          <a:xfrm rot="3925970">
            <a:off x="677619" y="4447720"/>
            <a:ext cx="19166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 dirty="0" smtClean="0"/>
              <a:t>СОЗДАНИЕ</a:t>
            </a:r>
          </a:p>
          <a:p>
            <a:pPr algn="ctr" eaLnBrk="0" hangingPunct="0"/>
            <a:r>
              <a:rPr lang="ru-RU" sz="1600" b="1" dirty="0" smtClean="0"/>
              <a:t>УОР ПО ХОККЕЮ</a:t>
            </a:r>
            <a:endParaRPr lang="en-US" sz="1600" b="1" dirty="0"/>
          </a:p>
        </p:txBody>
      </p:sp>
      <p:sp>
        <p:nvSpPr>
          <p:cNvPr id="50253" name="Text Box 77"/>
          <p:cNvSpPr txBox="1">
            <a:spLocks noChangeArrowheads="1"/>
          </p:cNvSpPr>
          <p:nvPr/>
        </p:nvSpPr>
        <p:spPr bwMode="gray">
          <a:xfrm rot="3925970">
            <a:off x="1496489" y="4088706"/>
            <a:ext cx="8170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/>
              <a:t>1 ЭТАП</a:t>
            </a:r>
            <a:endParaRPr lang="en-US" sz="1400" b="1" dirty="0"/>
          </a:p>
        </p:txBody>
      </p:sp>
      <p:sp>
        <p:nvSpPr>
          <p:cNvPr id="50254" name="Text Box 78"/>
          <p:cNvSpPr txBox="1">
            <a:spLocks noChangeArrowheads="1"/>
          </p:cNvSpPr>
          <p:nvPr/>
        </p:nvSpPr>
        <p:spPr bwMode="gray">
          <a:xfrm rot="3925970">
            <a:off x="1529003" y="4350187"/>
            <a:ext cx="33565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 dirty="0" smtClean="0"/>
              <a:t>РАБОТА УОР</a:t>
            </a:r>
          </a:p>
          <a:p>
            <a:pPr algn="ctr" eaLnBrk="0" hangingPunct="0"/>
            <a:r>
              <a:rPr lang="ru-RU" sz="2000" b="1" dirty="0" smtClean="0"/>
              <a:t>ПОДГОТОВКА </a:t>
            </a:r>
          </a:p>
          <a:p>
            <a:pPr algn="ctr" eaLnBrk="0" hangingPunct="0"/>
            <a:r>
              <a:rPr lang="ru-RU" sz="2000" b="1" dirty="0" smtClean="0"/>
              <a:t>ПРОГРАММЫ РАЗВИТИЯ</a:t>
            </a:r>
          </a:p>
          <a:p>
            <a:pPr algn="ctr" eaLnBrk="0" hangingPunct="0"/>
            <a:r>
              <a:rPr lang="ru-RU" sz="2000" b="1" dirty="0" smtClean="0"/>
              <a:t>ХОККЕЯ</a:t>
            </a:r>
            <a:endParaRPr lang="en-US" sz="2000" b="1" dirty="0"/>
          </a:p>
        </p:txBody>
      </p:sp>
      <p:sp>
        <p:nvSpPr>
          <p:cNvPr id="50255" name="Text Box 79"/>
          <p:cNvSpPr txBox="1">
            <a:spLocks noChangeArrowheads="1"/>
          </p:cNvSpPr>
          <p:nvPr/>
        </p:nvSpPr>
        <p:spPr bwMode="gray">
          <a:xfrm rot="3925970">
            <a:off x="3472927" y="4088706"/>
            <a:ext cx="8170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/>
              <a:t>2 ЭТАП</a:t>
            </a:r>
            <a:endParaRPr lang="en-US" sz="1400" b="1" dirty="0"/>
          </a:p>
        </p:txBody>
      </p:sp>
      <p:sp>
        <p:nvSpPr>
          <p:cNvPr id="50256" name="Text Box 80"/>
          <p:cNvSpPr txBox="1">
            <a:spLocks noChangeArrowheads="1"/>
          </p:cNvSpPr>
          <p:nvPr/>
        </p:nvSpPr>
        <p:spPr bwMode="gray">
          <a:xfrm rot="3925970">
            <a:off x="3683899" y="4817311"/>
            <a:ext cx="33887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 dirty="0" smtClean="0"/>
              <a:t>ПРИНЯТИЕ ПРОГРАММЫ</a:t>
            </a:r>
          </a:p>
          <a:p>
            <a:pPr algn="ctr" eaLnBrk="0" hangingPunct="0"/>
            <a:r>
              <a:rPr lang="ru-RU" sz="2000" b="1" dirty="0" smtClean="0"/>
              <a:t>СОЗДАНИЕ </a:t>
            </a:r>
          </a:p>
          <a:p>
            <a:pPr algn="ctr" eaLnBrk="0" hangingPunct="0"/>
            <a:r>
              <a:rPr lang="ru-RU" sz="2000" b="1" dirty="0" smtClean="0"/>
              <a:t>АКАДЕМИИ ХОККЕЯ</a:t>
            </a:r>
            <a:endParaRPr lang="en-US" sz="2000" b="1" dirty="0"/>
          </a:p>
        </p:txBody>
      </p:sp>
      <p:sp>
        <p:nvSpPr>
          <p:cNvPr id="50257" name="Text Box 81"/>
          <p:cNvSpPr txBox="1">
            <a:spLocks noChangeArrowheads="1"/>
          </p:cNvSpPr>
          <p:nvPr/>
        </p:nvSpPr>
        <p:spPr bwMode="gray">
          <a:xfrm rot="3925970">
            <a:off x="5530327" y="4088706"/>
            <a:ext cx="8170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/>
              <a:t>3 ЭТАП</a:t>
            </a:r>
            <a:endParaRPr lang="en-US" sz="1400" b="1" dirty="0"/>
          </a:p>
        </p:txBody>
      </p:sp>
      <p:sp>
        <p:nvSpPr>
          <p:cNvPr id="50258" name="Text Box 82"/>
          <p:cNvSpPr txBox="1">
            <a:spLocks noChangeArrowheads="1"/>
          </p:cNvSpPr>
          <p:nvPr/>
        </p:nvSpPr>
        <p:spPr bwMode="gray">
          <a:xfrm rot="3925970">
            <a:off x="6178409" y="4466088"/>
            <a:ext cx="27747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 dirty="0" smtClean="0"/>
              <a:t>РЕАЛИЗАЦИЯ </a:t>
            </a:r>
          </a:p>
          <a:p>
            <a:pPr algn="ctr" eaLnBrk="0" hangingPunct="0"/>
            <a:r>
              <a:rPr lang="ru-RU" sz="2000" b="1" dirty="0" smtClean="0"/>
              <a:t>ПРОГРАММЫ</a:t>
            </a:r>
          </a:p>
          <a:p>
            <a:pPr algn="ctr" eaLnBrk="0" hangingPunct="0"/>
            <a:r>
              <a:rPr lang="ru-RU" sz="2000" b="1" dirty="0" smtClean="0"/>
              <a:t>РАБОТА АКАДЕМИИ</a:t>
            </a:r>
            <a:endParaRPr lang="en-US" sz="2000" b="1" dirty="0"/>
          </a:p>
        </p:txBody>
      </p:sp>
      <p:sp>
        <p:nvSpPr>
          <p:cNvPr id="50259" name="Text Box 83"/>
          <p:cNvSpPr txBox="1">
            <a:spLocks noChangeArrowheads="1"/>
          </p:cNvSpPr>
          <p:nvPr/>
        </p:nvSpPr>
        <p:spPr bwMode="gray">
          <a:xfrm rot="3925970">
            <a:off x="7744889" y="4247456"/>
            <a:ext cx="8170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/>
              <a:t>4 ЭТАП</a:t>
            </a:r>
            <a:endParaRPr lang="en-US" sz="1400" b="1" dirty="0"/>
          </a:p>
        </p:txBody>
      </p:sp>
      <p:sp>
        <p:nvSpPr>
          <p:cNvPr id="50260" name="Text Box 84"/>
          <p:cNvSpPr txBox="1">
            <a:spLocks noChangeArrowheads="1"/>
          </p:cNvSpPr>
          <p:nvPr/>
        </p:nvSpPr>
        <p:spPr bwMode="auto">
          <a:xfrm>
            <a:off x="746125" y="1784350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latin typeface="Verdana" pitchFamily="34" charset="0"/>
              </a:rPr>
              <a:t>201</a:t>
            </a:r>
            <a:r>
              <a:rPr lang="ru-RU" dirty="0" smtClean="0">
                <a:latin typeface="Verdana" pitchFamily="34" charset="0"/>
              </a:rPr>
              <a:t>2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50261" name="Text Box 85"/>
          <p:cNvSpPr txBox="1">
            <a:spLocks noChangeArrowheads="1"/>
          </p:cNvSpPr>
          <p:nvPr/>
        </p:nvSpPr>
        <p:spPr bwMode="auto">
          <a:xfrm>
            <a:off x="2736850" y="1784350"/>
            <a:ext cx="1173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latin typeface="Verdana" pitchFamily="34" charset="0"/>
              </a:rPr>
              <a:t>20</a:t>
            </a:r>
            <a:r>
              <a:rPr lang="ru-RU" dirty="0" smtClean="0">
                <a:latin typeface="Verdana" pitchFamily="34" charset="0"/>
              </a:rPr>
              <a:t>1</a:t>
            </a:r>
            <a:r>
              <a:rPr lang="en-US" dirty="0" smtClean="0">
                <a:latin typeface="Verdana" pitchFamily="34" charset="0"/>
              </a:rPr>
              <a:t>2</a:t>
            </a:r>
            <a:r>
              <a:rPr lang="ru-RU" dirty="0" smtClean="0">
                <a:latin typeface="Verdana" pitchFamily="34" charset="0"/>
              </a:rPr>
              <a:t>-13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50262" name="Text Box 86"/>
          <p:cNvSpPr txBox="1">
            <a:spLocks noChangeArrowheads="1"/>
          </p:cNvSpPr>
          <p:nvPr/>
        </p:nvSpPr>
        <p:spPr bwMode="auto">
          <a:xfrm>
            <a:off x="4718050" y="1784350"/>
            <a:ext cx="1173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latin typeface="Verdana" pitchFamily="34" charset="0"/>
              </a:rPr>
              <a:t>20</a:t>
            </a:r>
            <a:r>
              <a:rPr lang="ru-RU" dirty="0" smtClean="0">
                <a:latin typeface="Verdana" pitchFamily="34" charset="0"/>
              </a:rPr>
              <a:t>1</a:t>
            </a:r>
            <a:r>
              <a:rPr lang="en-US" dirty="0" smtClean="0">
                <a:latin typeface="Verdana" pitchFamily="34" charset="0"/>
              </a:rPr>
              <a:t>3</a:t>
            </a:r>
            <a:r>
              <a:rPr lang="ru-RU" dirty="0" smtClean="0">
                <a:latin typeface="Verdana" pitchFamily="34" charset="0"/>
              </a:rPr>
              <a:t>-14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50263" name="Text Box 87"/>
          <p:cNvSpPr txBox="1">
            <a:spLocks noChangeArrowheads="1"/>
          </p:cNvSpPr>
          <p:nvPr/>
        </p:nvSpPr>
        <p:spPr bwMode="auto">
          <a:xfrm>
            <a:off x="6705600" y="1741488"/>
            <a:ext cx="1063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1D208F"/>
                </a:solidFill>
                <a:latin typeface="Verdana" pitchFamily="34" charset="0"/>
              </a:rPr>
              <a:t>20</a:t>
            </a:r>
            <a:r>
              <a:rPr lang="ru-RU" sz="2400" b="1" dirty="0" smtClean="0">
                <a:solidFill>
                  <a:srgbClr val="1D208F"/>
                </a:solidFill>
                <a:latin typeface="Verdana" pitchFamily="34" charset="0"/>
              </a:rPr>
              <a:t>15</a:t>
            </a:r>
            <a:endParaRPr lang="en-US" sz="2400" b="1" dirty="0">
              <a:solidFill>
                <a:srgbClr val="1D208F"/>
              </a:solidFill>
              <a:latin typeface="Verdana" pitchFamily="34" charset="0"/>
            </a:endParaRPr>
          </a:p>
        </p:txBody>
      </p:sp>
      <p:cxnSp>
        <p:nvCxnSpPr>
          <p:cNvPr id="50264" name="AutoShape 88"/>
          <p:cNvCxnSpPr>
            <a:cxnSpLocks noChangeShapeType="1"/>
            <a:stCxn id="50260" idx="3"/>
            <a:endCxn id="50261" idx="1"/>
          </p:cNvCxnSpPr>
          <p:nvPr/>
        </p:nvCxnSpPr>
        <p:spPr bwMode="auto">
          <a:xfrm>
            <a:off x="1520696" y="1969016"/>
            <a:ext cx="121615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265" name="AutoShape 89"/>
          <p:cNvCxnSpPr>
            <a:cxnSpLocks noChangeShapeType="1"/>
            <a:stCxn id="50261" idx="3"/>
            <a:endCxn id="50262" idx="1"/>
          </p:cNvCxnSpPr>
          <p:nvPr/>
        </p:nvCxnSpPr>
        <p:spPr bwMode="auto">
          <a:xfrm>
            <a:off x="3910569" y="1969016"/>
            <a:ext cx="807481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266" name="AutoShape 90"/>
          <p:cNvCxnSpPr>
            <a:cxnSpLocks noChangeShapeType="1"/>
            <a:stCxn id="50262" idx="3"/>
            <a:endCxn id="50263" idx="1"/>
          </p:cNvCxnSpPr>
          <p:nvPr/>
        </p:nvCxnSpPr>
        <p:spPr bwMode="auto">
          <a:xfrm>
            <a:off x="5891769" y="1969016"/>
            <a:ext cx="813831" cy="33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2" name="Picture 162" descr="hv9o0377.jpg">
            <a:hlinkClick r:id="rId2" tooltip="hv9o0377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151336"/>
            <a:ext cx="4119796" cy="273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10" descr="http://hclokomotiv.ru/images/galleries/2011/City_championship_september/YULA5178.jpg"/>
          <p:cNvPicPr>
            <a:picLocks noChangeAspect="1" noChangeArrowheads="1"/>
          </p:cNvPicPr>
          <p:nvPr/>
        </p:nvPicPr>
        <p:blipFill>
          <a:blip r:embed="rId4" cstate="print"/>
          <a:srcRect t="31209"/>
          <a:stretch>
            <a:fillRect/>
          </a:stretch>
        </p:blipFill>
        <p:spPr bwMode="auto">
          <a:xfrm>
            <a:off x="5076056" y="980728"/>
            <a:ext cx="4155784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1181"/>
            <a:ext cx="8305800" cy="563563"/>
          </a:xfrm>
        </p:spPr>
        <p:txBody>
          <a:bodyPr/>
          <a:lstStyle/>
          <a:p>
            <a:r>
              <a:rPr lang="ru-RU" dirty="0" smtClean="0"/>
              <a:t>Основные цели 1 ЭТАПА – </a:t>
            </a:r>
            <a:br>
              <a:rPr lang="ru-RU" dirty="0" smtClean="0"/>
            </a:br>
            <a:r>
              <a:rPr lang="ru-RU" dirty="0" smtClean="0"/>
              <a:t>СОЗДАНИЕ И ФУНКЦИОНИРОВАНИЕ УОР</a:t>
            </a:r>
            <a:endParaRPr lang="en-US" dirty="0"/>
          </a:p>
        </p:txBody>
      </p:sp>
      <p:sp>
        <p:nvSpPr>
          <p:cNvPr id="41083" name="AutoShape 123"/>
          <p:cNvSpPr>
            <a:spLocks noChangeArrowheads="1"/>
          </p:cNvSpPr>
          <p:nvPr/>
        </p:nvSpPr>
        <p:spPr bwMode="grayWhite">
          <a:xfrm>
            <a:off x="1403648" y="4365104"/>
            <a:ext cx="7704856" cy="10081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bg1"/>
                </a:solidFill>
              </a:rPr>
              <a:t>ОБЕСПЕЧЕНИЕ НЕПРЕРЫВНОЙ ПОДГОТОВКИ СПОРТСМЕНОВ –</a:t>
            </a:r>
          </a:p>
          <a:p>
            <a:pPr eaLnBrk="0" hangingPunct="0"/>
            <a:r>
              <a:rPr lang="ru-RU" b="1" dirty="0" smtClean="0">
                <a:solidFill>
                  <a:schemeClr val="bg1"/>
                </a:solidFill>
              </a:rPr>
              <a:t>КАНДИДАТОВ В СПОРТИВНЫЕ СБОРНЫЕ КОМАНДЫ СТРАНЫ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084" name="AutoShape 124"/>
          <p:cNvSpPr>
            <a:spLocks noChangeArrowheads="1"/>
          </p:cNvSpPr>
          <p:nvPr/>
        </p:nvSpPr>
        <p:spPr bwMode="grayWhite">
          <a:xfrm>
            <a:off x="1475656" y="3190824"/>
            <a:ext cx="7632848" cy="95825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bg1"/>
                </a:solidFill>
              </a:rPr>
              <a:t>ПОДГОТОВКА СПОРТИВНОГО РЕЗЕРВА И СПОРТСМЕНОВ </a:t>
            </a:r>
          </a:p>
          <a:p>
            <a:pPr eaLnBrk="0" hangingPunct="0"/>
            <a:r>
              <a:rPr lang="ru-RU" b="1" dirty="0" smtClean="0">
                <a:solidFill>
                  <a:schemeClr val="bg1"/>
                </a:solidFill>
              </a:rPr>
              <a:t>ВЫСОКОГО КЛАССА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085" name="AutoShape 125"/>
          <p:cNvSpPr>
            <a:spLocks noChangeArrowheads="1"/>
          </p:cNvSpPr>
          <p:nvPr/>
        </p:nvSpPr>
        <p:spPr bwMode="grayWhite">
          <a:xfrm>
            <a:off x="1451844" y="1988840"/>
            <a:ext cx="7620148" cy="9883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bg1"/>
                </a:solidFill>
              </a:rPr>
              <a:t>ВЫЯВЛЕНИЕ ТАЛАНТЛИВЫХ МОЛОДЫХ СПОРТСМЕНОВ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1086" name="Group 126"/>
          <p:cNvGrpSpPr>
            <a:grpSpLocks/>
          </p:cNvGrpSpPr>
          <p:nvPr/>
        </p:nvGrpSpPr>
        <p:grpSpPr bwMode="auto">
          <a:xfrm>
            <a:off x="755576" y="2484419"/>
            <a:ext cx="576064" cy="525233"/>
            <a:chOff x="2078" y="1680"/>
            <a:chExt cx="1615" cy="1615"/>
          </a:xfrm>
        </p:grpSpPr>
        <p:sp>
          <p:nvSpPr>
            <p:cNvPr id="41087" name="Oval 12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88" name="Oval 12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89" name="Oval 1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90" name="Oval 13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91" name="Oval 1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92" name="Oval 13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93" name="Group 133"/>
          <p:cNvGrpSpPr>
            <a:grpSpLocks/>
          </p:cNvGrpSpPr>
          <p:nvPr/>
        </p:nvGrpSpPr>
        <p:grpSpPr bwMode="auto">
          <a:xfrm>
            <a:off x="755576" y="3415834"/>
            <a:ext cx="576064" cy="525233"/>
            <a:chOff x="2078" y="1680"/>
            <a:chExt cx="1615" cy="1615"/>
          </a:xfrm>
        </p:grpSpPr>
        <p:sp>
          <p:nvSpPr>
            <p:cNvPr id="41094" name="Oval 13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95" name="Oval 13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96" name="Oval 1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97" name="Oval 13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98" name="Oval 1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99" name="Oval 13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100" name="Group 140"/>
          <p:cNvGrpSpPr>
            <a:grpSpLocks/>
          </p:cNvGrpSpPr>
          <p:nvPr/>
        </p:nvGrpSpPr>
        <p:grpSpPr bwMode="auto">
          <a:xfrm>
            <a:off x="755576" y="4343927"/>
            <a:ext cx="576064" cy="525233"/>
            <a:chOff x="2078" y="1680"/>
            <a:chExt cx="1615" cy="1615"/>
          </a:xfrm>
        </p:grpSpPr>
        <p:sp>
          <p:nvSpPr>
            <p:cNvPr id="41101" name="Oval 14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02" name="Oval 14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03" name="Oval 1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104" name="Oval 14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105" name="Oval 1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106" name="Oval 14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6" name="Picture 14" descr="http://t2.gstatic.com/images?q=tbn:ANd9GcQOQKScV8BKRBxQK8sPdqZJ8iBKvISMHCsgBQbCGJ5rXhdL1U7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692696"/>
            <a:ext cx="344086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4" name="Picture 12" descr="http://upload.wikimedia.org/wikipedia/commons/thumb/6/6d/Russia_vs_Latvia_(2010_Olympics)_06.jpg/350px-Russia_vs_Latvia_(2010_Olympics)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6762" y="4594050"/>
            <a:ext cx="3333750" cy="221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РАБОТЫ УОР</a:t>
            </a:r>
            <a:endParaRPr lang="en-US" sz="1800" dirty="0"/>
          </a:p>
        </p:txBody>
      </p:sp>
      <p:grpSp>
        <p:nvGrpSpPr>
          <p:cNvPr id="42032" name="Group 48"/>
          <p:cNvGrpSpPr>
            <a:grpSpLocks/>
          </p:cNvGrpSpPr>
          <p:nvPr/>
        </p:nvGrpSpPr>
        <p:grpSpPr bwMode="auto">
          <a:xfrm>
            <a:off x="1752599" y="1629400"/>
            <a:ext cx="6768728" cy="1471174"/>
            <a:chOff x="1104" y="1166"/>
            <a:chExt cx="3504" cy="837"/>
          </a:xfrm>
        </p:grpSpPr>
        <p:sp>
          <p:nvSpPr>
            <p:cNvPr id="42016" name="AutoShape 32"/>
            <p:cNvSpPr>
              <a:spLocks noChangeArrowheads="1"/>
            </p:cNvSpPr>
            <p:nvPr/>
          </p:nvSpPr>
          <p:spPr bwMode="gray">
            <a:xfrm>
              <a:off x="1104" y="1166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2017" name="AutoShape 33"/>
            <p:cNvSpPr>
              <a:spLocks noChangeArrowheads="1"/>
            </p:cNvSpPr>
            <p:nvPr/>
          </p:nvSpPr>
          <p:spPr bwMode="gray">
            <a:xfrm>
              <a:off x="1181" y="1276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2018" name="Freeform 34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2019" name="Text Box 35"/>
            <p:cNvSpPr txBox="1">
              <a:spLocks noChangeArrowheads="1"/>
            </p:cNvSpPr>
            <p:nvPr/>
          </p:nvSpPr>
          <p:spPr bwMode="gray">
            <a:xfrm>
              <a:off x="1215" y="1460"/>
              <a:ext cx="592" cy="5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БЛОК</a:t>
              </a:r>
            </a:p>
            <a:p>
              <a:pPr algn="ctr" eaLnBrk="0" hangingPunct="0"/>
              <a:r>
                <a:rPr lang="ru-RU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2020" name="Text Box 36"/>
            <p:cNvSpPr txBox="1">
              <a:spLocks noChangeArrowheads="1"/>
            </p:cNvSpPr>
            <p:nvPr/>
          </p:nvSpPr>
          <p:spPr bwMode="gray">
            <a:xfrm>
              <a:off x="1948" y="1248"/>
              <a:ext cx="2576" cy="6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000000"/>
                  </a:solidFill>
                </a:rPr>
                <a:t>УЧЕБНО-ТРЕНИРОВОЧНЫЙ, ОБРАЗОВАТЕЛЬНЫЙ ПРОЦЕСС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2033" name="Group 49"/>
          <p:cNvGrpSpPr>
            <a:grpSpLocks/>
          </p:cNvGrpSpPr>
          <p:nvPr/>
        </p:nvGrpSpPr>
        <p:grpSpPr bwMode="auto">
          <a:xfrm>
            <a:off x="1763712" y="3183721"/>
            <a:ext cx="6768728" cy="1469415"/>
            <a:chOff x="1111" y="2077"/>
            <a:chExt cx="3504" cy="836"/>
          </a:xfrm>
        </p:grpSpPr>
        <p:sp>
          <p:nvSpPr>
            <p:cNvPr id="42021" name="AutoShape 37"/>
            <p:cNvSpPr>
              <a:spLocks noChangeArrowheads="1"/>
            </p:cNvSpPr>
            <p:nvPr/>
          </p:nvSpPr>
          <p:spPr bwMode="gray">
            <a:xfrm>
              <a:off x="1111" y="2077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2022" name="AutoShape 38"/>
            <p:cNvSpPr>
              <a:spLocks noChangeArrowheads="1"/>
            </p:cNvSpPr>
            <p:nvPr/>
          </p:nvSpPr>
          <p:spPr bwMode="gray">
            <a:xfrm>
              <a:off x="1181" y="218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2023" name="Freeform 39"/>
            <p:cNvSpPr>
              <a:spLocks/>
            </p:cNvSpPr>
            <p:nvPr/>
          </p:nvSpPr>
          <p:spPr bwMode="gray">
            <a:xfrm>
              <a:off x="1223" y="2228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99">
                    <a:gamma/>
                    <a:tint val="42353"/>
                    <a:invGamma/>
                  </a:srgbClr>
                </a:gs>
                <a:gs pos="100000">
                  <a:srgbClr val="009999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2024" name="Text Box 40"/>
            <p:cNvSpPr txBox="1">
              <a:spLocks noChangeArrowheads="1"/>
            </p:cNvSpPr>
            <p:nvPr/>
          </p:nvSpPr>
          <p:spPr bwMode="gray">
            <a:xfrm>
              <a:off x="1190" y="2370"/>
              <a:ext cx="643" cy="5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БЛОК </a:t>
              </a:r>
            </a:p>
            <a:p>
              <a:pPr algn="ctr" eaLnBrk="0" hangingPunct="0"/>
              <a:r>
                <a:rPr lang="ru-RU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2025" name="Text Box 41"/>
            <p:cNvSpPr txBox="1">
              <a:spLocks noChangeArrowheads="1"/>
            </p:cNvSpPr>
            <p:nvPr/>
          </p:nvSpPr>
          <p:spPr bwMode="gray">
            <a:xfrm>
              <a:off x="1948" y="2221"/>
              <a:ext cx="2576" cy="4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000000"/>
                  </a:solidFill>
                </a:rPr>
                <a:t>СПОРТИВНАЯ ПОДГОТОВКА КОМАНД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2034" name="Group 50"/>
          <p:cNvGrpSpPr>
            <a:grpSpLocks/>
          </p:cNvGrpSpPr>
          <p:nvPr/>
        </p:nvGrpSpPr>
        <p:grpSpPr bwMode="auto">
          <a:xfrm>
            <a:off x="1752599" y="4718738"/>
            <a:ext cx="6768728" cy="1446566"/>
            <a:chOff x="1104" y="3029"/>
            <a:chExt cx="3504" cy="823"/>
          </a:xfrm>
        </p:grpSpPr>
        <p:sp>
          <p:nvSpPr>
            <p:cNvPr id="42026" name="AutoShape 42"/>
            <p:cNvSpPr>
              <a:spLocks noChangeArrowheads="1"/>
            </p:cNvSpPr>
            <p:nvPr/>
          </p:nvSpPr>
          <p:spPr bwMode="gray">
            <a:xfrm>
              <a:off x="1104" y="302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2027" name="AutoShape 43"/>
            <p:cNvSpPr>
              <a:spLocks noChangeArrowheads="1"/>
            </p:cNvSpPr>
            <p:nvPr/>
          </p:nvSpPr>
          <p:spPr bwMode="gray">
            <a:xfrm>
              <a:off x="1181" y="310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C941E"/>
                </a:gs>
                <a:gs pos="100000">
                  <a:srgbClr val="EC941E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2028" name="Freeform 44"/>
            <p:cNvSpPr>
              <a:spLocks/>
            </p:cNvSpPr>
            <p:nvPr/>
          </p:nvSpPr>
          <p:spPr bwMode="gray">
            <a:xfrm>
              <a:off x="1223" y="3148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C941E">
                    <a:gamma/>
                    <a:tint val="48627"/>
                    <a:invGamma/>
                  </a:srgbClr>
                </a:gs>
                <a:gs pos="100000">
                  <a:srgbClr val="EC941E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2029" name="Text Box 45"/>
            <p:cNvSpPr txBox="1">
              <a:spLocks noChangeArrowheads="1"/>
            </p:cNvSpPr>
            <p:nvPr/>
          </p:nvSpPr>
          <p:spPr bwMode="gray">
            <a:xfrm>
              <a:off x="1215" y="3289"/>
              <a:ext cx="592" cy="5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БЛОК</a:t>
              </a:r>
            </a:p>
            <a:p>
              <a:pPr algn="ctr" eaLnBrk="0" hangingPunct="0"/>
              <a:r>
                <a:rPr lang="ru-RU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2030" name="Text Box 46"/>
            <p:cNvSpPr txBox="1">
              <a:spLocks noChangeArrowheads="1"/>
            </p:cNvSpPr>
            <p:nvPr/>
          </p:nvSpPr>
          <p:spPr bwMode="gray">
            <a:xfrm>
              <a:off x="1948" y="3141"/>
              <a:ext cx="2576" cy="4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000000"/>
                  </a:solidFill>
                </a:rPr>
                <a:t>ОТБОР, СЕЛЕКЦИЯ, СОПРОВОЖДЕНИЕ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3314" name="AutoShape 2" descr="data:image/jpeg;base64,/9j/4AAQSkZJRgABAQAAAQABAAD/2wCEAAkGBhQSERUTExQWFRQVFxsYFxcYGR0aHBwYGhwgHBoaGSAdHCYfHiAlHx0fIC8gJCcpLCwsHR4xNTAqNScrLCkBCQoKDgwOGg8PGjAkHyQyNCwqLSwqNC8pNCovNCoqMSwsLCosLywsNC8tKSwsLC8sLCwsKiwvKSwsLCwsLCwsLP/AABEIALcBEwMBIgACEQEDEQH/xAAcAAACAgMBAQAAAAAAAAAAAAAFBgQHAAEDAgj/xABAEAACAQIEBAQDBwMDAwMFAQABAhEDIQAEEjEFIkFRBhNh8DJxgQcUI0KRocGx0eFSYnIVM/EkgrI0Q1OSomP/xAAaAQACAwEBAAAAAAAAAAAAAAADBAECBQAG/8QANBEAAQQABAMGBQQCAwEAAAAAAQACAxEEEiExQVFhBRMicYHwMpGhwdEUI7HhQvFSYoIz/9oADAMBAAIRAxEAPwC659zjY92xkYz/AD1xRcs/XC/41462UyxqruWVAZEiZMjUNM262/pg/wDp0wnfaXx+jRyrJUgs3NEwVA2fY3mAAfikjviHaBFhbmeBVquKPHqlSp51UlnJBNUFkdQdwpBEKBPLp/c4sfwN4lrVi1OuNS8xo1hs6qQCpIszAEHUtjcXKkmqf+kq6guSG2awBBjqtypn9r4dfskpnzXBbVopaRGogI1SQCzWuQxAUAfFvhSKw7UrXxssckdNbt7090rTAxD4zTmi/oNQO23+MTcK32hVtWWXKJBq5x1oIN4UnVVZv9q0wxOHqWGmTLPKKe4B/bHUDHLK5cIiovwqoUdLCw/bHXELlmOOczS00LuwVVEliYAx2nArxLlg+VqqVVxpkq1gdPNBN4mO3bHKRRIBSjxLx7UqOUyxRBI0mBUYiSNT30U1noSWuLCcSOB/aWtQqtWjUuJFWmNSsinSahQS6LqI3Bid7YqTO5uuwqKSfKklRWgqoJtp1AyYi8zbe+OnBM+PPAY08qDTILIWRmLQQpZnEMxSLlUGqdsBhD3yAFbE0eHERyjVfSKn+PXGA4qip47agtOnl3DWLy1RqqaSSsS48wyw1A6hywb6ox5419o1WpVXyWNNRTOpFMtr2YkhT1jT6fPBp3CE0d0lh8DNOA5o0N6+StoHGsV/4T8XVDnfu9V2ZatJXphxDq0XB5VJBW8kdj1OHTiHGKNBS1SoiAW5mAv27zirXhwtClw7435Nyg/jrPvTyx0VBSJIlydNpkqCLqzQQGg/LtS2Z8TArKNpZpUhwBpncgLKgkGJNxLERh58c+MaOYoslFmeXQFlRgIVZME3kGoOlpGKu4rUpl1UTHNLfmaAIW0dv59QCQB7lo4V7sO05hurh+x3Pu9KujMzLTNOJqeYAxU6tJGy2BCSYHUzixIwnfZVlEpZBAtSm7VCah8tiQNUQvNzAqAFMjee+HGfe+GGihSzZ3ZpC6lrEFuO5cVDTNamHBAKlwDJ2Fzv6DEfxXxc5XJ166jU1NJUf7jAH7kHFPeY4yZzDMjU9DH4xr1udOtgCWksxJH6gTgckhbsEfC4VswJc6uA6lXpRrK41KQwOxBBFt9rWOPfv+MV19jPEteXq0wp0q+oNfTzbr8+WYHeeuLFwRpzAFAni7qQsu6WY1Hv/H0xuMZHvbEoK84w+/f1xv37/XHkn3t76Y5cvNRoHse+mI9JZOrv73P02xuuZMD313PyGOtNYH8/5+mIVtgvQHv/AB9euMPv39dhjfv31OM9+/1xKoVoH3YfscZjL+4/nGscoXfGe9sZ/bGN7vjlZA/FPiYZNFOnW7khVmNhcn0HbrOKZ45UauzPVbWzkaj85gfICAB0wyeN+JJmOJEO1M0srSZQrNZqhBLQLa9LFZQEE6QAb4TvEVUZQ00/ElkDOr7qwlHCj4gA6usNMhVYMwbEyYR8gDo3671/a2MBiocP4Jmb6X/SgL5tYr+U0Fk1YnkMU1DjrdgsnuT1Mu/2e8VXJVjUrOhSsqJUZTs0yjMDeBLAnoDfYwocLr+ZTq6V+Ao5Mw2kkgi1o2bmEWM98E6dR6tKropqtMR5hNRBdVLfnYm9yYEmYnpjPzPsaUnnYfDZXWdOdr6EU4UOE1fvnFK+Y3o5IHK0p/8AzNDV2HyGlJ+eKy4Z9oOboaStcsppoQlTnWIjlkBpt3F+4OLN+y3OI/D6arIqISK2q5NVj5jsf+RYn9R0w4yQO0WLiMI+EB245hOEYi8Rzy0aTVXJCosmBJ+gFyekYicQ8T5eixWpVAYbqJYj5hQYwmeOPF9PM0RlqBYPUqKJZYEKZsZDA6goB6Yh0jW6XqqxYWR/iynLxNcFGP2jZgl6tPyynxGkyk6VmBDJzTBGokEAkRH5l7xB9pGYrU25tKENKILabrBO5BFrxfpgDm6a06V2bzmAVqbUyDOsSUZHUNFjzAySfTAvLvqpz/quOv6+pj/xhQl9jMdF6OKPDOBETRY29/dROJ8Z8xVpU6hcagQYCgAX2F/nP84JcHySOv4i6gTIYkqwIHcG4ggCdowu5XJ1AdIAKapkkTBtBvPQW74ZqWbCqFHyA7np7+WDTnu2+Hfgl+zYu8e50o0+i3nuCrTGqlrtJKhiJAGpjPxQACx+RwPy2c1QVcoAQgdidMkAvriWAk2N5AA+U/K8bRa6h5CsrLqDaTTLEBagJBFtjY2LdYOF3iWaNDMN5UBNR0gTEAxIncTJAN4MTacGGGJibI82Sg4rGd3O6OEU1unv1TJwfj7ZWt51NtdVVJDLzUgjDm1yA5IJva0dTYE/FHETWqh6ddWUIiKz06qqW0/iMrNT0kFyzTI3kC0hf4NlatBvOq0mh1Mys8rg9DvYgxeQTgVxXPKtVjRqVDbTBdoURYAsdUCD1tYScQzu3NyoMsk8TxK47jiEQq5omg6CBqly3MG1R8ImAOsx8jeMDstQa62sLvEmCJmf+NvQE98R8lUlZbUxY3jc/U9ZxJyrm7NqGqSBNrG0gWjl69sUeQLAKPEBJlLgLI8h72ThwVhTUEHSwvaQRbuNjthz4R49zNOnVHLWWnp5qjSylp7XcQJvt32GEHxDx6ktPLCmdaohpuQNJLltZJDXPMTBMWtFrh8hn3D6xEkEbn83b1Bgj1AxbDQhznvkdWmnn5dEfGyiRjI2R2QdeYA69fynLxN4+esj067h6bwGQABQA6nVHcR1JN7YXK+QpM1qnMBfVcxsADbYdYJiPqv5mpLMN7kfQTH0xwqcaq6fLsbQDHMR0BjftfA2RurfVJ4qRjXWwUOFK0vA3jkZSmaNJVqU9RJZ5VmawYg3gDopEgQbTAtPw/4woZrlQ6KkSabWaBuR0Yeo2kTGPm7hS6FgmDO/ZolT9ZIww8I48qVeYlKg0ilVBEU31CXYHcRykbRq2mQbCsfLKWA6brsbBDHhWvIp+3n5r6Mxo+//ADhIyv2jBuHiuQDmPKqMad4L0VVni5gQ6vH+knthAfxZVqnU1dyrEgEu2oXBhlDrTQGPi+EAnpfESyZDVWkcPg3TWSaA5q9pwqcQzlSpxWjRp1HWnl6DVq4U2cudNJGn/iW/84UPBHjauM+mUqOz02lIdlcqypr1KyzKnSREkQR13avBSGscxm2F81XJWRcUaX4dMRHXSx+oxIdm2UPw5gcc2umnr7KZ6CdTf9/8XjHf376dMYB7/wAD649e/f74uEoTZXg+/e52xnv323xv+vv+2Ne/fbpiVVeSx7fsP5vjMYWPT/4zjMcuXfAjxXx77nlalfQXKwAoOmWYgC8GN5+ncjBjCD9r+s5egiEkvWC6NRAflkA9DeNzijjlF0mMPGJZQw7Ku14JRr1FOWrrWpMC1QVYFWgFBZvNAHMIBgruYHUE5n+CUfOdKo811Ah3Zi2kDkBBYlCBH4Zutge2Ir06+QbRpehVIM61sT0YflcKYIN9JCmxAwKOZKHUxsCJ7mZ79Sf5w4RHLG5hOV5Gg1BJ/jXZaUbZo5GPNPjG50OnXjot1WGXqFqQ0i1kJGzKSGH5rBo9T2wU47n6LKKkFi2jTpkqSDJEkSAZFrHAZlaspZUZlWNR206piTNpg79sQuH5emjMxAM7XIj5dL7T22xlMrTOaITuIw+aTNCLB+iL1+HNVenUoVBRdBTVQx0qgWynULggnUSQd9xtixcrSHBMilJ2UZvNOfNqhmKouszU+G2hXAsvxGTIGKzqcVRRcqALQO36nBjN8ZfiNKhCu1fL0mQrv51EEQ9If/kUDmXdhJEwRg+EDn2flaB2jDCxzQ00K8VcOvla4UvExq1arQE1nUAvQC0mepgFiZJJbECpxA/eKLmeVw30Aa3/APUYCmvFX8OOYEdhex/v6XwTzOTI1EMpIYhWQhha2ofxiuJa104kAqx/GiYw7nHCuw92W8R81M8Rcdl9IKOSNNMhSCAzTLzsY2/jHrM8OC0yyKWESEkjT3NviERax9Tjlwuma7mrVjUqlmYKFAUWZo2k2EneR6DDCgECBdigVXcAGQWJJOwMBVk3JHTZWUmw1vqmMFE1kZdJx+nv+EpkFRpO5H9RaPS9u/0xBrOQCOoJG/axg/vghmqjLU0pzbBdIAhiNZQ6hPKfpYnEB6TfEVYD4pgxzG1/2+mCZC066oAxDn20mhsouQcESxBI3J7Dv6YcuDcC80AKq1MxHmBSwVk02VF1GGchy7pykSgmQRgH4f8ADzVKgr1CUp6iUizMUaJXsAbaupBA2MMOaz1KWpgBSJM2PMTEGZ3LFjPae+CSSBpym7I9AgRxyGLvBQDT6khc+J8eLURpqhjU+MkuCCIJ5dCosmDyzYRIG6Z4hRTX5YEhbKdUdI1HfbfBzi6U6QMBWZ5XUEuABdlAaAY26fLG+G8BpV6auPw6pLGZlSCeVSvSB1GKNLYRmK52fGfstG2qEZABNBjZhIPa/pb9MHM3QWnSYC5cQJcGARBIA7Dl9IG2OmWymgJRrquhCWDKurVqMsdwbQBp7X2xyWhQ0E6oIU9Cp1apg3IHKPoTucVoP1DkQsLazsOnRL/ESLHqXH7HE3htVnaBTVrGJuoNuZh+aBsu07yJGMTghzFYBdXlS5RoPOq/6Z+Ix2nr2xJ4qqUyoSAPhN47C/frOCZnRkCtVzWCbPI4+DSxaH5tpq1Gqs1RmJOrUJZrTqMHp2x5o0JvBB6f5H84iZWsJ0vIE8wAE/QHcjBXh7nSHgNpG4AMBRqOq4iL3O8DtiXByVa9g+EaciolbMkEn0222/e22PGQVnPIrs07KpJkztAk4mVOHVGVqhVgFIDEiPjJAF7wSDt2wX8CeHKeartliY82m4FTmISoolDE8wmVINiC3oReF5aKGh6KMQC45zRA4HmimW4h5dBaLMfNfzS1NSummraGVKhG7Oafwk2AAPYry5o0kBFUanEsiNAFufVvB6TAiSBtjmeGVcvXqUaoKtSYqyi9xvp2sRBBAuCDjpw3Ja6ZAULqYkkdRb+5/TFJXgmzoAiwwyHKWak2Uc8GKq1gwdCzKaY0nVoNZSoc6barmFkxJnsL54IqGjT0GU0gL9BBkDrMyOhnFF8AyyUnposLqdbm17R/YTi3fBXE9Xm0etN2M7AlmLMB8tS/We0Y6BwddbIfaeHMYaT8Vapo9+/1xmN4w+/f1wysReTjyR797Y9+/f741GOUKDVrNJhZHyOMxKKDtP0J/nGY5Vpd4xV/2pcYR61OhM+WrF7CAagGkfMC+2zDFmnMD+v7YoTx0T/1DNXv5lvlpH/j9MLzuIbotnsmIOmtw2H9fdDOK8ZOhaNas70Q2pZGs0niAyTcreGQEArMQQMKlXOeZUiQVGq4m5iA0G8EdN8SsygfUHIBgaSOhkR/b64Fj8OJW5/NML9Lb/PBoZbp0mrgr4thY8si8LDuPd0jGXVNQn4NS3/22k+lsdszSRVbmk/kEkyZ/pAk4yhTo1FnWKbC5pk2CgH4XZgCw5RG9za2PT0hr0uwB0yxLLNlJKgatyYEb3uMJljibTrpmkto1XCj9kJzygU1B3dv2HsYMUnflFJSpWIeTYgbjSP5wE4/lmWsKbRKohgGY1qGg9jzXHTBfLq9GlRdysVaZqAgfkFRqZmYgypNp3GLPY4NC6DERmZzToDpfOt91GCua9R6ra33LECSTu09et/1wxUeFq1KnpUsSg1EAmGJMzfuVtbYk2vgdlaa1X1AygBBIPxGbDbbv8wMNPDc3SVW80SwltDSp0UwISmRs9RyFkfAiVDYnB2YSTFfE6iOHH5KkuIjwjf2gSLJsbV5/ZBPvecyauEy3nUKwKtqplwxUmHUrdSp2O0gxN8D8nWY8yMEn41dbCm8BQR+fV2AMWMzscy/ih6dOqFMyskeoHxAd+nr12nC0megB2DECBSVoOhRFmJiZg2uQIEwTir8O6J/dSDUJc4h5/djNh+u3LRccxVqUioKTI1DlDgxI6zboRtYb2x7yb167LQVVLVdNNVsCdJ1ATYDY+vTriLxbNmpWLUlZF0qDLaiTElmjlBPYWAgDbESm1TWp55BBDCxBB3B6QeuLUQa4IZeHCyPF90b/wCv2pLBGmlpLTvzllgdAFIEd5xFzOaZWDIRY6dgRMGbG0bYjcYzWpy7KFcksdKjSSfzAbLPUCQZsBtjMo/mBZBMSxjuTH9ZxEuVzhIPJHgldkdh3acvuuVHPPVJBAmAGe+20AbD5DDTwrMBAIgWiPlt+lx+mAFLLaL9Te2wn5b+9scc5nyFCCRIMn+MAeBMQ0JvCO/RMdI7UlO9WhTq5dqvmKtU63pS1tNHlZHFgCxkiJItYAzhXOYpVDqZWGm5iw9ATP8AY9scOBtUY+QkTWdWFhMoCAxPRVBLE2FpJ2x6qZsZZ6iUix8wRDqNujrBhmIJAtyhjub4dxDGOot4CvQcFnwYqVl95rmNkHgnyh4v10Xo1qbNTCypo/huDIVFVTKGZAnSCskyYx3y/wBmddqCs+WR2eahBq6nCMvIpB07SSSTLGDaIxG8CeE6lY84EIRVqAhmAC2VIW7MQW2FtT7zBsDOPTFU8SqCsNBFOnRqKKRnblkyQJYwQLzvGF2vLo6cdOaNMBHPcQAsfDV6nYEdd+ipziXh1FZkqUfLqLIIUlTIj1IPe4/XfC2+Xei0qTA2dR0Nr9t9vX1xYXG3aq71mu7Euf5j0gx9BgFlOH06tHMF11GnSBQ9Vf7xTTUP/axkdR6wQHDEyOIB0T3aEDY4g+gHdPqgX/U3YaGY2GnS0iwmBsNpO/U4YPs3zOjiWVXVY1VBjuQygdohj+uFjPM5qEVSXZbSWZreknY74N+BkNTO5agW0q9VRqSFdYM6kYXVuUSwuRYyLYPxtZLnODSCBxVm/bPwOii087tUZhRcC3mAqSpJ6FQpv1FugwrcEp0K1KkzVHVmaqrDkRJpoG5WKtAmpTBdhFztAOGz7RPBVdqFFEzVbMfjCKeYqUhLaGjQxVCWNxpk/ETaMV3m3rZJgH+85erTDFEjQUL76GWxDWuN4vth2JkdEubZ51aXjkl7sNZJl6XS4cbzGms9ImRSqskxBMVNMnp06Ys7wTxgU3ysQwqIPMab6q9WoGLEndalNUHfV6xijc9mi7xMkEktvqcmWPrfrhs4HxJVSsCwDPSUKB8WsVabrt8MaWJNv1IwvK1rD3jG0CnGvfiW9091lvHnf4X0rONRhL4B9o+V+70vPrMtTSFcvTeNa2MuE8u8TE9b4JZr7ROGohZs7lyBuFcO30RZY/ocSDYsLGewscWngmLGvfvoMVjmvtcr5ltHC8jUzHeo6tp37LsP+TD5YsHguarVKCPXo+RVI5qeoPB2sQYg79xscSqKbPu+MxsE9P5xmOXKNxClU0g0m0spDRA5gN1vsD6QfUYqn7V+FoyJnqbaTUYUqq6dUMFN4FyYSLbwptfFw4+bvtF8QZulxSsW10tLhkQiF0qCKbqoLI0yT5m5JYctxijmZkxBK6N+YGkm1s1ruYBt+br3H1x5ekY3F/TBLN8UpVxr+7KlaeZ0JCEnc6Ngflb0xx4blFq11VyRqMAdTAsPTtgZIbsNlotaZas2Tpy+a6cG4dVqg8kpT0hnmAuowAYNyYMASTG2GOj4fp5fQ2gmSpIcEBwCCy9wpFjEmOuDHAuAyF0VKVELDw9QoXDHSCOUzsV1T+YiemBGc4vVZ9ehlaHi5WFgkrNiTpmxkm4uMKPcXEFui1sOI4rY8gkcfsp3GMnSzeaqZqoml6hBKK5C2AXoNRmJmcTcwtFlpg0aailT8pGmoSKYLEqNVSLl2mQZBjtgLkKzMBqJVQAAAYa24NrRset4EYklgQeUCIvBk6j3N9sUkc9vxP8Al+f9pyPCYd4tkenW/wCOPqp6/dCgeuc1TIUS1PynTlAAkQGBCgC5MxvjjxnhRGXfMZevTzOWUSzDkq09Rj8RDfqJI/TrgXX4pT/OVYCYABseloI974XOP8Qp1OSkJJjU0EW7R17z6Y0sPiWyM7t7PWvZ9b9FlYzDOwzjLFL/AOT/AAANPovNHiBapCWW4J3EenXpj3SqwjPAgX0gdxeJ2iN99seOH0ArAdNQk/1x6yFDVC6rsyoE6nUCJ+UwD1upwOR5kNXdc1SL9oW7Qm/IEps4b9nD1eDZjPspWtarQWSv4FMc9gdmUsRInkWDzYR+DZUtVACkkS3ayiesYd/tl48/358ojkZbLrTRKSmEB0AmQDBImL7AR81nwXxTy87SJAbUwXZGZSTyshqcisGi57mIMYOWW2lhsmLX5yLO6gcZpnWVO4mR2+mCHD28p9USCLqdoi477nHTxRmqJrU69FAjvLOpVAliNMrTYiSJDCFv0F8e6tamtNa9AoySA1F2Gukx3WDd0NitQbWBg4XdF4QGlakWIBe4yCifdLrxCui0iqkMSRfUWMD6QCWv35uovhaz2w7j0xOr8akDkQwGBkAzqM9hfpPraMeeH0mzNXUxXkWw21aRAVehaLxMn1xzI8uqG+UOAirfTUrQ4k4QpZFYQwRFTUOzMo1MPQmMNXhThmXfXWzVQeYiqKNIG5IBsYEyLbR1vOydxKtzQPy4KcErQxY3ne8diIPz64rI45MxTeFjZ3piafUK0q9fIU9J0ul76mqgmASQNDEq0kC8gRB7nKfBaNdVNLMljAmKjPACwzKGYGNRnpCgnqIS/vS1H6UgI0KDMsWUEDaJ+L/2414I4ecxUYAEICxYg2KDmIvYMfhBtGr0OFh4hdLSkb3ThTzdXrrt75pu4Z4YbM0tQrikWJNIushkH52FmAYCV9FJM9EhstmMtVr5VRSTyWK1qr6SmkkMkmqpCo2lSAF1NHWIFp0cyvmhRCg/hosrNioVQGadosI3SSCyVXHcc8X5WnUfzEXMVFEaTTQqtwQru8mAbaYAkXCsJOhCO7jyt815nGYx8she86bDyVe08lTqVIrVKDhfidCaVQKFnY01Vxuvwl+t7Lgz4X4KuXzy5hG8yjQqFuZkRtMlELflDSy8olt7DbHHPeNvvVVQ1LLUirz51KkC6UipUiSeaCS094NowOznFtZFNKfLSCFyQXaQIaWMwhMnRAHpgEhIOi0sIGSRW7jzP58tE2eOvETZ5qdN6Rp+WzQstIZo+M2iCAJtBO46rXFHzgQy+YdafMimqaqqyyFZeaZHQifTB7h7rmk8wVFy1NU3YNUarUBYzYyyIIRRMiLTvjn4Z4JUrVwCzOqsGap8JVVMgqGtTY6YA3F+xIFmdmoHX3wTrGxd18FZQeH3PPoqvop1NosJ/sOuGDguUclURC7sYVFF2Mz07RcmwvfDl4w8MU62aTQi0KoV6lZgCUCJdqhVROoQdgJ5bXBwAbNoqtTy+sI6hXqvapVH+kgf9ulY/hgy27Ei2HpXNlFvNNHztZuEY6F2WNtuPHgBzKcPBHif7nmxQBD0KhWmxS81rA1hHxKWlIFtASNjqt2rkKb/ABU0b5qp/qMVv9kvh6S2adfg/DpSNiPjYfL4B25hizx79/pikZJFlJ48MbLlbuNzzK806YACgAAbACB9Bj1799MZjD799MESC1Pu+Mx6BPT+mMxy5esKH2m8Ay1fJVqtakrvRo1TSeSGVitoII6xY2w3BvcdsAfHdFn4dmlRWZjSICi5PeAN7TiEWMAvAPNfMmYyYWSCAoPw3t0LAm0TAPWSPp64TlS9aFB5QWsO1gf1O+CAJ1Bk3BLAxqt3jqPTrt1wx/cPu9LkUCJOZRNJFF55AxVifRlM6DE6dWBNjkliL2jZbh7uGdrHGgTfl/RU/IcXC+UtenzqrU1KMBLSWQX25pXf8wwP4syClQWnSOpqiHRBZmgy1iZiLTN5PfAPirsV62G/XUDII+v7xgnwXMsDTq1BVeq6A6gATMwumQdxBgRc2jqkx5yBxTM+DDpyG6WL9VxyVBqiXca5YsAOpYm3SCDAIm3fHbMZVkUxF7ySSJggSf1gW2+eJfEOLsZR6YVgb8pVpF9iBG8x69ZEcaefCzTqgquZRVVphATUBBfsvKw1Xjcek4eEzy5R57J/ESjC4cPd0G/DbRL79DvB63Ei/UG3YHHvNKCocEAgQTbY32BmR8hiHmnKnzAT8txB6H6DHWjmQ4HKIadIUHfbaN+uJLXXaoJWatPvqptDI0mpFg+k01Asw1u5Ek6DeBOkR6knYF8+yvwHl6lb73qeolFuTUsUzWHVJ5nFPl5iANRsOXFfZLhdVnQoCIMl2VlEC3UXNyIH7Ys/gXFs1SoChlxqFMkkqgZpYk83pM9Jsb4L3wY6iNeQ3WbLg3ystjtjxOlefmgX2m+B1OdrVSKr+ZFTVSCsV1WKshIJAIkMt4sRacVxmeEijUCE1FZmhC0IbMIJEwpPQkwD6XxafGMrn69TzGqV1JBAVXWiIQSQoBBOmdhMXwFTwy6l2rB6vRi7Cp8ChjcG8CoDI/1WO8EEleK9Pqlv0b3eE5b52FXfFcx5leo4kBnYjpuZ63xHFLUTC6j2A1H+hw/cb8ABHGpalFiwB1cwPVoN+aAYubiIxnDcxTQwvl00ABKspYkG/wBSABckSWNwMDdiBWgR4+zHuJzEVzGqTuHcKDEB9QJIhY/KFLMTJWNl6jlJPTDzxPxBlM5QYVQtRaEMACKNVYMaaR0FKtKDCjSrARKiSSNzQNTUwpqWC6irAkESmqmSIMHYkEHeIwSqfZYaKCrUqw9dtK0KK/DJDFSTcwYWFXfqMFZMCzMUpiMC5koibqOaT+C5FK2apodSU61ZQYMstPVeGIiVWbxFsRqGdAYj8pMr1tvBjbpt1npi3KH2XU8u61R97hUYENTQwXQpqmnqI06iw5TcDphFzP2buHBo1aOZp6hCip5TlewWppvHYnFjR0dxVBmYQ+LYcUPyFYsYUTa5AMD5m0C+/wCk4tLw/wAL+7ZZUAPmVQHYDcyQyAdZGroRDVANSt5ZK74W8IqMxqqU2QUIDK5/MSAqjUSLlgbTKgwCSAXfK0Kpc1SyqiP5nms6KBYwwayyVLfl0gO4lkqL5Q2MGbTb7omJnkMYDtzv5cPyfRLP2j+HWXKrUqIPMpOoVtQLLrJBjTBjUP8ASqglWXQdVPCfw3hmZraQ+o0w6h2UAsUJEkAA8wE2MydNsWp4woJXy1Y60XTLlU1MnmB9wzIsGV5lE9CRIBNcLxHQWenSDKI0CWgMoALQDB1RMTFyNsdLK5myrgsFHiLdJw2XnJeCvvVR3V0y0fl8w1jUkmCgZgzEdZbvAnlPDL8Op5TPUlzrKKJUGp5QL+YgusSAy6jysDBALSBj3lM82pi2x5thzFusfU/oOkY7ZnPUnf8A9QW0MoVaqyxpN/vWPxEMLIBBABKneew8hkkDXDVO4nAdzGXxuOUbjiOo2UvjXHVpU6aqlF2JNRqiQGBYn8IwokC0nawCgKOaLkPFbKQ0wDumpgGIt0IIYRZhcGIwN43lKmWg1llYHl1EPmUqgOxpuOVrDbfuLYX6ebLHVsenvc/PGjIz9W4MLcpHG7v6BJRTMwTSWvztd/jX13KsfJ59n83NHmZWVaqdGo1tSsLbX5Z6cp6HC2vCatXNJQoaj5pBpzAOhpPOVH5YYMduVu2DvgSp5lSqoiXyzlQwlS6FXWR2DD9AcPfhynQyuZWu8U0zNNjR8yVajr01HotPLBYmJuNPqcZrIjVHhun8RiQ1xyb0KrlW3p/CdeAcIXK5elQT4aaBZ2k7sx9S0sfnif799sa9++vfGDDS84TZsrfv33xr376euMnGE+/dhjlC0VPsE4zG/e3+cbxyhan+nfvgT4r4t93ylWpEmNIG0luUfpM/TBDzD67k9BthS+01yclHeogN+4Y4ETomsOwOlaDtaqWrSpiiW1DWSFK7No0gh9pN7E9LesQuJ8ZrMqUUhjUZtegDXX1tq/EIBdjqHeDC8sgkyM4gZoAllvquoW/SLycFPDPhxmDmmuuq9RdBgSSnMyoT/wBtU+JmBuTSUxN6Q4hobliFHjxtegxeGcTmlIIvQ7ZefmFKznhFqNLVXE7a1VvgY3CNA6/6haZHzB1c5EKiQKaKW8y0Q0cpDSykkXA5ZvAE4duF8ZUJVXMgq1NGFVCul36vOr85MT6kNYKowoVnp1ZMQtyNRBMbCTa997YT0boBd8OKbYHyg5iAW8eBBXgVfPlRppOQ3MHdpAiQCYmNQsb2wEzySRTpKXBqAUzeXVZAaOxY26b9rTOKsy8y1J2WVMRAi4HcYXKGZqEsAzgMSGAYgEdZvfbrvhyM5bJBH0KysSJvC0kHlxCYa+Zy4UImVWpTAA83zGSqzL8balJRlLGVlfhj54DZrirsVJYyqhQdiFEwJEbSf6Y4V6lgBMD645ZOhqqBehIm/Tr+2LueX6lCDBGcjNz705J5rcNjJeazVEq6UgFpBaowI1A3Eo6kQf8A7bm82zgviMUGqMBq8yms306TJA6HqTtB6zfEDMO5p+X5j+WDrCEyobbUB3gnEGkgNQr0AJIm8ahb/PYjB8TLhpWBzT4x04dUfC4bEwOMcgth68eifmOfqMan3Kp+JrYAI4Cip5cRBHSktrTqYRfEet4gzNcVFTLTLNr0rUYq9RPKIYi4aF2PXfqcH+G8arZnNjPOWy+QUGRVqgIxVSkhRZudheIkRJNsLNbMu+VqGk7Umq5921gleUUtXTm6i364V7oVdnn6BQ2Zx8JY29Bx3OlHVC/GHiOu34Vai2XJcVgDIMyx6gSsuxn6biTrILlnolnqUXqMAUDVfIZJVpVhUgOAYMrqBg98MfEPCr5xxVrUwgphaSrULAmSAGZYnmZp1G1tseK32f0w4VjrOh3UImqy6QANTQJ1eizYMScCNHYEozS5grO0dBZ+o/KBeFAv3iXdFSnUXU6kGmYBOnYhlHyO4EHDrxfxQq5qjWX8ZKSyFOpJe5JGoSY5bkHYbRjong6mggVGMVAh0BQACzLNxNtMG0Sw3AuveI6H3Y01Yh0qmQrLpKgFTpqaSOsr+U8rbWxEcUsjxG3SyEZ0mGa0yPskA3pXDXrspme8Wqaq1sulShUuX/EL6mN+pI072iDPpgpR4/lq0Zlk8vOUWDeWgOnMPOmnA6HWVJ6gT8QMis+MZo02V0vRqgMLhmpyTNNjvZgYLAEqVO84JeH2zs+fQoeaE6uo06mRogeYpYwSYHp1wZ0E0biH1/aVdisI6MGNrhQ36cieR2ViZbJmmkE6qhJes4/NUcy5JJEqAoAEqNO8BlqJJocWWjHmMi63001aSXqrJJBgkBWJBex1tBCtrV1OhxHiDT/6Ii5GtQXUXBEgsdQi+rVeS8iXL9qmTbLD7xWZauZqME1G6U1UEmnTEgQLCI6NIAJBM1tCx76rKc4zPy3ufqU10+HUnXTVRjTqjkAukf6XIi6hAQjgwLQY0ipa9HQajVqVQ0251NB0qwWgiTqAiD27W3AOpxF67mkjVGZjpjUYYmxG8GQLzv1k4h1PClSpfypmIJambkqoglifidVtYEx0MJiZsu4Pyta47Okw4NSCz1+uqN+HfC6cQyNXMhTRqByqIoDE6Bs4CqIJbYXtM3ACnW4JXVoYBROnVqtvsY+Wxjphi4b4eqgaaIUyFblqBrNpZSQLfCyt6BpwJzPGmMq0BQnUkwbg9Yj0xUua6QANKYigmZG7LK08xySlxLIQ2lja/pBmGESYv/GIbZNk3sD1Gxw3cb4fTqIM1SMEMKdVCV1AxyuIuwHwEkAg6ZG+BtI2iLf09zh508mElLXj0WdBhIsbFnBo++CzwxxeplqoZCs6WUTeNYiYbf8AXtg83H6703pu7VFeoKhNQCQ4EWvAWD8KxsNhIIP7um5Ue/6f4xO4flqlYsKKPU0iWgSij/c86V+bEbYDiJf1Dv2Wkc/ytHC4ZmFbeIINVR41y1V1/Z1x37xkwCZqUT5bAmTA+AnrdbT1IOGqffv+MUX4d42uRro6OtSTGYZDqTyzslMkDVpvUNSLtCg6QZvFGtPQ9f6ft0GCs0GU7jdefxkdPMjRTXXS941jPfv/ADjxUqhQWJAUAkkkAAASb7AAX/nF0mvWkdY/QfzjMLNX7SuGKSDnaEjs0j9Qp/rjeOUI5q9Ow274TvtVzBGR0gXeqAO86WiwHf8AjDgao/qd52+WBHG6xJRVWWAmQSunVy2YKxBaGExIAPfA8tikeOTI8O5Kq+EcFGfrZk0SlOjRC6GgmTpmDeQGCM/pIEdMGfC1Cu9JloMtKjCLUzBcK6AnzKhS8jVI6flW+GHJ0qIoVCoNN89WNOC3wtekQsW0rFRhtJIEXGAPFMn92yeaFSmKZzVcJRo2hEomfMtbbYjeR3sNzAHZx6rWhndMzu3a2QG3r0J6/wAJY8eeJBma71aY5eWnTmxYCQHa25udrCBgPlKBNSmanLTDp0kKgYFmIE6jpkxftfEOswepSQ6gCQCVALCZuoJAJEdxhsoZTKVFAGf8quwPLmcv5aE9BrDFV7zLbzGH8GXxASNDbdZ1u+QqgVGMdC64Xlwa2gK2053+Vw8X8Spvl0KvSZnq1XgAB1puSyh+XUOZyDqJkqpAEEGvcgvO036j64ZvFOTrZdjTrpDGG1KwZWTYFGFiN/r2OFPMZj8TUo+m/wDTA8S90ngIquN3aXa2KCpGuzC72pT+JEahERH9LYm+FszTp1tVXLrmKekhqZJQweqsLhh0PqcDc3WdiupQoKahfcEmD63B22vghwWIbuSBhTM6EB1JxrY8ZKWg6FNtTK8PqXoZmrlWm9PNUy6T1AqJMfMziLwzgK1M/RoCrQqLVEFss5qQASxnUogwLCD1wPq14gTc/vfEPh+aLP5iMwIAggkEG+xF+uJkxTJvE5mvP+6/lMswckJDGS3yFK0/CfBK2Xr5qlUSoMkUcqKoGmpBBBgWkoDMASImYGK7JfRTjYAkX2Z9LEz0soHyUeuJlXj1dUZfPr6WUgjzXIM2ggt1/fEyrlMuUDZfMgrEaM0jUSsGAdaqyH9rdcGwsztXQgaD/LryQJ8M2M1iXHWjbeBbz3/KauEeZmsv96bNU8rR1BWmmrFqh0uzkmILOQy3JBNjEY98Q4AfvGTptm6tejmrhwdJ+EXUXWGBXoDA+WEzgHF6goNlC6Cia8OyjzY0leZCpOoAAbbxvhs8ZPNHKmkRUylFRSp1kqBmLMFkPEFbUwPmbxIGFn1TtLrdXYH5206g6600qtNa3v1RXLeGOHtXrUP/AFWugpZ2epCwI2gz1nYbHFTcRzra6VMklIUiTsQS1r2BJJi1574d+G5s0OGZmvBVs0wy9IGZKjVrN7yZf/8AUYrniecBrrylhT06gCQp5uZSwIKggkahft3wSLUihRony5FQ9xiY9znZqcG68f8Al6Jk4ZwupXWoadNClFGNRngILWWSNJc7AevTDZwXxXRWnRFSnrFTSoLMVOovUUuiIupmimjbACEVSCMKrZtswqrUgU0P4dJF0UaYm+lQbkk3ZiWPe+J3D9KimqTciYLAsC9dgNNEeY4AtDlUvYSS2IL4S6mEk8b49VGKjn7vNKAAToBwFbae7T1w/wAU5JdE0TTMSquhLnXzkJTUE3KlzCgSCeuK28c8ebM1nq0xopIIpCTZZnUQ0aS0AldhAHTE7LPpARRDaVPlhQGJXLs3NSokkwWn8eqVF7RbATiecoOjFlqUmYHUKXltSM7siMUanMatIJUHYAWDEUrmO0IvrtXGuqzmYdjgSQ4ga2NweF9F64XmSHpmmNRVkKjeWVlgdyS1sM2SzGcp6VGTqsF1wpp1Y56q1hsB8LKBHUTOFjwmYq0L/DXpLJPaot/3nFneIOH8TfM1GytVhQJHlqtVFEBR0O0lSbnrhIQ5C4a6HgtifFB2S6otuz/SS+G8ZzSqzUUnyUQ1GCkhVpAKC3NFxSgjqAbYVeIV40C8tKiO9iP5w9eGHH3HiVMrzimWYk/7GXTAG4Ickkn4trYQuIOAEZkDgOJUsVmekrcXP7YhoLXsN6qXSZmTANGlbcRx1/hHPB/Dw1cKU10gmmu5IASnVBUsWYgC5BUbkraYxrOeHRl6r0sxm6FJ6Zgr5dZ6hHRtAQC4IPxHpiHW4s9RQmlaVFTqFJGbywR+ZubVVqTHMxPQAqBhu8L8EoZ+ipqFxUouQxkgvRbUyqAsAGZWbwNUTIht0kbiP8jxJ9/ZJvZNG0yXkbyaNQEtJWylP4adbOP2rRQoydiEQmo3TlJGPWf4tWzAC1G/DHw0lQU6S/KmoAO/xNJxB8WcPOXzteishFeaYm/lkSlxfY9b2wKWR+nz/rgUk7yMrfCOnv8ACYghhsSOBceZ/CK1MwBILAtBtufc4+j+EUtFCit+WmguSTZQLk3Jx8r1TAY9wR+tjj6ryNUNSRhsyKR8iAR67HFcOzLaV7VmMmUVtf2UiPf+P74jcQ4dTroadVQ9NolTMEAyAYjUJG2xG84kx792xnv33wysNDKfhvKqAFy2XAGwFJP4TGYKKvu+Mxy5RSnS42HQepxW/wBo3hLM1qy5rK5jy2FNUK66iEQxhqbIDMzdf9s36Way/wAmw+mI2YoBrN36kdLm2IClU5x+qVWjli5qeRT0OWPxVSdVRj66rfTAnOcVq1gorO1TQuldRmAxv8/mb7YL+Lcq33nMVFBZBUbWVVj5ZmIqW5QejfC07gyACDAiQQR3BkW+WMuZsjSS7Yr22BMBiYG1Y+d8UFyxnNjaL6b/AOlSB79cE8w6bEE9xuLd5EftjwwC8wUAr6frf1xErZ2mRzkr85Iv2I2+uCzzd88OYKAAC7Dw/pmOEhBJJN/7Q3iCsrKAIRhFPTJiTJVd4uZgd/U455WmK9Xy6ppqxsKhISWFgpMaOsSwHzwf4Y9M1qXnlxSaoAxQXVdi0wY+ISACQCesY48R4T964pmaVOlpHmusLGlEU6GdiJ2A36sR8ixESRqsHtBjA6mnr0Hv6IVmuEfjFFRgy01Z0XmhhZj/AKtJMNFyAewnDLkvCtdqFKpl6BqU3W7UxqPmKSrK8EkXA02iOsyMQOBcJ+8ZoIoVAYLkSoCUwASNyDYAR+YjF6cB4aqUwoUCP9Ij/cf7TufniTUmh2QgTgyCKzbqka/h2tUdaDqabs0SQRpj4mJIEBRJJmIBxAy1BKFRkWqtVQxAdZ0uBbUJuJ9zY4uP7SstWbh9YUmY8gDoBPISGqNYgWUNaDMnFM8PowLzeN9zij2tjZlOtp/CTvxU/eDSh5qZnNJUGRAIuCP74mVn0qfqT9Pnbc4EsShDpyuDIIG3ePocda3EQacEDULR0PW3f5emE8l1XNbZlylxfW26NfZP5L1qtOv5ZV1qaS/wrUKgqZPUAMP6YbeK1stl+Hfc1zKZio1ZahKDlgRN5IN13m/pituCZJqaklWbWdRIgiBccx5euCy2Hqbk97dzc74NPMGktASOEwbnhj3u5GuoukdznGqNXJZejLF6L1CYEDS5MQx6x/U4WOJ5ZXpwqKL/AEv+9rXN8SiJ9T+vpjS0WqOKVJS9RjARRqa9thtYXJgDFYJpRK18e496pyaCBsLmSaA2fnrouJomk2ieVkSoh2JV1kT6g6lP/HBPIoxohxdGepKgMY8qmSZRCoPKZ1VXC323JEeJazUqmXpVTTL06JRvLcOEp6y1Om2mRrU6yYJsyztOPPh12aq2qPI8uCjwEaoZRTDcsjWbnoY/Ng5j7uUkrIfiDNhgwHY16Dijm6NTsdKsDTUa7rSppelRK0gQzRFWo0QYPfXFPDlOpRzGYVzyGoVpoEcErUKgny0C005SYvAHxHfB7hVOSjBjWXzNNSZemy+ZcimFWmLJOog6YtMgDhxetoy9emx1MWVRqaY8xC2ygIphztO1zhhuUeN3DVZDHyOd3bNzp78kpcKy4imp2Zl1fJmE9Ox7YsbgfhFsnxcBKdQ5cK4FVlsZQEgsoAnUCOk4roU4EDaNvfoMEqXiPNoIXM1gNv8AuNt+vzwkJ2Z3OdxNr0c+CkdG2OMgCqo+mqNcAB0cXHXyan/yqg7fM4Q+J05pkRO1v1t+4xPeq/NBYarNzEapvDQea5O+I7oIM+yRv++I74ZmmtlP6QtZICfiAHyFJt4l4BMj7vULyoby60Bp6EEIAwvswUicMPg7g1XLU6lN2Aq1GDSCGgAQoBgidtwRcdzgtwPiXnZSg++qkh/96gIwgX+JYvtHrjtWEMjSQNiNv+Mgbj4d+mGhGA7MF5yXFyuYYXHQfNVn9p/DtGcWoF0edSDFYgB1OhoE/wDEz1mcKdP9P2xZP2o5QtlqVezLTqFdVgQKoBAYKIN1FwZvcYrQVB3wGXda+AkDoRfBdVoSwB2JEmJgTvHWO2Ppvg2UFLL0qQcuEpogciCwVQA1u4E4+Ya+sEAcs3nqIM8ojfa+Lu+yPijVMo1FiW8ghUm50FZA9bqYnv2xeJ1GuaX7SiLm5xs3f196p8n9vf8AnGT79/zjR9+/7Y86Y9+/74aWCuumff8AnGY4MR1An1j+TON45ctsb9Og6na+OTC309BvtiUy+56n5Y8Gl7idh646lypnxhro5+q6s1N9ZZXViG0soIuOh7XBjAt+KI8feMtSqmf+5T/9NVjqSaf4b/VRg39rKMubhZDGgjDa+ksCB6wB+2EKjnncmCDabKO8X64UEs0LjlOnJeoZFh8RCwvFOrcaFGK9DKNdczXo7grXoecL9npG4+a4DZvh1AHkziOSwgDL1lmCIILAAfXHutmG6MJHcRgdX1EjVIuJ/X0/vgvftduwWhS4Z7BXeOIHAo1Sqp5yK5qMXrcxJXYGREgAGZB3EAQALYLPl2yi5tkctWdWYuIQhTzalAtYkmRaQLCIxG4z4UoTN1p6+UA6mki6iZYgW2mN++JHHuPLNKn5SE1SxYOdI0m0EnYkxE9R3ggrGBovisefE947KNG8uikfZ5lDR8ypUV0LFFXWCs0yCzEFhcHlMj0w3eHPHWWqh6TVStRXcfiQivzX0EHYD8sgxtOA3hTh5XLeWdemoXIVwHlGCqANR0lN4JF5sDfCX4j4SOapQA5WPnBQdChYVagBUHTsGdbBtwoZRgdFo0U52SyEv47KzvEnjbL06LBaqVXZWCU6bKRJsC2mQqjcyZOw9KbqVvLHxWHy+WIiV38xV3mwjmkn4dMTJwbynA2PmmqqMaVJ3KHUdLKpZFcDqQrGJmBFpwItc8i9loxyRYSM5CbQinmXa5/YD9rY65OsyVabqzKyurKwNwQZBHaN8H+N+GwGNTLU1NESWZWLBBA061jXT3IlliwkiDgFkUmqW5SoWBDA3mJtbripGU2EzHK2ZrQTZOmv1TSeKBjNTL5eoSZLKpy7n11UGUT/AOzGmrUN/KzE9vvFOO5ucsWP9cD1qRtt+npvjVPMByqgEljAAEySYHXFDipXaOAPmE7+jw7RYcW+Tip/3ykF/wDpVJ71cxWqD/8AVfLU41W4rVZDSUrSpHenQpikp2HNp5m2/M5xF4hSekVLqeaYuDtBIOkmDcW+fbAutmmYadgegET8z/GL/qJ9tvJUGHwh8Xx+ZJ/pTcvRR6qKKdOpMiGEKCOaR6Qp2uem4xJ4BHmqoqU1U1JYgDTBOsKshrBgsSC9/hkYECoVGoG63U9QRsR/nD7SUEI6V6RJQEanSi5ZVqszNCGoRqInRBsSN8QyylMURG/NVWK02Cm8MSKaljIYBtXOREMQQawU7H/QsGxFpxB8SrTOlXq+WXOpWbUaasiqpDhByqbgsJ0tBNsdqzOhKBdJsgZiikx5VEGajO5sHN94iJwP8RoRl1rOSWLroMtsxqMYkKIC6dl6CTa7RIaNRaxsOC+YeKr4qBU4HXC6hSaolz5lAiuhA6zTkgQPzAH0wMqZlRZmUHsx0n9DB74yionUvKe6yrfqsN++CB41mIj7zX+tVj/8iT1PXphJxwzuBB9816pn61oq2u66goalQOYTnYmypzEz2CyeuJr8IK//AFFRcsp/K4L1mH+yivMOl3KD541V41mHUqcxXKkXU1Xg+kAx12OBbuiWsJvAF/qB8uuJY6BuoBJ6ocrcVIKc5rR01+ppWh9mfEKbZarSpoKaUqvIpYsxVxIZ+7FlvFug2ux5mlEoNiJUT8+g7EjrthM+yvPq9CtRiKiuHMXlHXSkxc6Sp9ObDdVTTsxKzESDGogDl6Rbrhyy4WV5WdjWSFrdhzXhKavTZHAZCCjA3EHeemx6SRGKg8VcEqZTNmhTUMuhXSo6leU7z0JDArImSNhi3EzAVp6GAdvn/wAZuRAwp/aTRB+71huuuk1uh5k//pW6zfFcocDzoouElcyVrQaDiLSIeHMAzvU8xgBaIUDqAPkcWN9jdU+bmB+Xy0n562j+b/LCFVJNN4BY6TYAyRuYgE7T8vpi0fsyoZUUvNy7FxVGkl/+4Cg1FWA5UPWFBkQZIjCmHDnHMtvtOSOGMw8SFYAPv+nqf2GM9j+PYx59n+/9p/THr39P5H6DGivLLaufc/wMZjR+Z+kn+lsbxy5d597bY8t/jv6nHmP4G3674jcQzopUqlQ7IjOb9gT/ABiCVIFmlUP2j8dXM5nk+GiGQG12kyV9CbfT5YU/D/AamYqsaSE6FZmIB0hQpIBPckAAdyOmPOeJO+/X59f3nFn/AGX8IFHIioVAeu+uSYJQGEnrEAtH+7GfH+44r1WLIwcLQ0a7Kr668p+mB+Y3X5/1IwxeLciKGZrUkBKhpWxsGAYDb1gHqPXEfw94dbN1oB0LSAqMzDpqAAUAXJPeBubxB5gp1Is8g7nOdiEYzXgpv+otmTUHlqxZFMhwRKrT7BQeoMkDab4lZvIZKoEZqeupTJu1p9Gk6GSb6TPW1yMO4yymbDe9o2km5ub98Q8xwKkRcCLbX/3H0O4xrBtheJc+ig/himRRbWdbmo5JuxYgKZMWnYWAFhAXbAfxZkygEV1yxWqHFWX5S1MzT/CUmXgntCsD6tOQyApDTGkMZie9zIX0GBPjbg9Wrl2VKTs7NSdAqXbRq8yBuSqvPqAT0wu/QlNREOq0j/eWU6qfE0aoYHLSqpUMm6q5ogifmJ64sPPcLXl0rpNVmL6iW1fhBTImY02gG3Tc4rfgnh/MU8xTqVMtmFpUnFSo3kuAqpck6gB9JxbtdtTUh/pUyNt9INhfYHEs+EomJaGvABSv4u4fm6VKgclVzXmDUDSpMdPlouokUwTszAGxJm+EupxevVaMzIq07aSgpkA3MqFUST1gbDDh9qx/Ay4AbWHapKqeVYgtIuLlRJIvhJ4VxF62vz61WoAFC62apEkz8THTYYXmPhK0ezm+Np81uvX0iBv7/nBHwnw01apeCVpDtI1MNKj6CW9IHfAypkJMI2pjAAncnoNpOLH8N5E5cNk2jzUArQCeZXABKxvocFGPoD1tGGYCbTPamILI8vEqJncolSm1N4AYWn8pPwsAL2A26iR1wgbMVNmViGE9QTPzHriyOM1QGKXBW9rbmFFu8E4rvPVCHugUC2pNQlZszrJkxuRpP8sTxZhYWX2djBE7I7YqLUMfT2P3w5eF6yPlwmlAykaocIzKKiFuRYdyaYYSCQSCDvhcbgtU30qv/JgPdz9cNnhJEp02ALMxBVlglYktOki5IEEncQOmFYTTqK1e0fFFY5hH8rT1OTtLTYqkkszX0yxuwNzeOmAX2jvpXLoNiXqGQRsFRdySbThpyKaRvBPrpvYbLLfEe84BeNvDdbMMlWimoIhUpBRjzswK6zLWFxuI6zg8llppZeCc0TtzGgq+j/zPv1wZ8KcNOazdOk90gu/fSvS3dmUT0k4C6xH+Pfriwfsw4YQlWuf/ALh8tRE2Qyx7/E0fNThSNgc5egxk5iiJaddglTxxwz7vm6lNJSmQj012hXUSOps4YXJwvrSAFsWh9pfh41KS5mmOeiNLLpsabGdVttDMN5sxNoxW3lGwKkFtvWfYxeQZXIGEk76IOJsjQpk+zzLRmKZZj5eYdstUHSQorUIgyNTIwkRaYN8Wzxbh/mIUmJEegBEQV2Ahuu0DtiveB+E8xSyeYZ6ZSqrUq1FTBbXQJqA2kLq1aLmYZptizstm0r01qLZHUOoMAhWEiRssAwZvyxvhpl5Vg4vL3pynRLA1BAKg5wokiTJHY/mkhrADptviF4g4YKtCqhIUqEGoyQpGmohIX1kWBaHOD3HPwgWIBqMDpmBC/wCokxI1EDSSs6wAcCcrRp1qBqI6tSQOXqlhoDAQ51Gw0gidIuwtp3xzrYLG/BLNfbhXBJOX4EwzVPLE0azOCzIlWBpF2VpKurESQN/0OHnwD4Xp5KvU01GirpZaTAAqUDAcwgVJVjdV6DCHxXP0mq06uSGbYpUSKrU/wHZCxUU4QuTqcgaiAeuL3p0AItfp6fLrba0DERMDRomsTin4ggv4aLrp9+/8nGR79/pf9MbB/wAe/wC3643Hv3/F8FSi1B7E+/njMbj/AHR+n9jjMcuWnf8AX6ncwMLnj3iApZCt/wD6Dylt/qsf21H6Y3jMAefCU3hGgzMB5hUxwXhbZzNUsvMCo0MeygFnI9dIMeuL2p0AFCoNKgQoEAAfCo+gGMxmB4cANT3a73GUN5BVF4i4i1TM1WeDDsigiYRGKqB+m53MnBz7NsoIrGLFqYta4DMf6jGYzC0BubVbHaTQzA03/r9k1V1C2AEmNhJvfc4gPRJPN16TPxHoNthjeMxstK8PIBVrqEIiJuTsQovYTF8L/wBolNUyWaqCAdOXMgGRGYUAz33uMZjMCdqUeLQBI32f8Q+854ee7VqdOm7aaxaoskhE5WJ2Lztiz8tUDtabIfTchfn0xmMxAFAqz3FzgSlj7VuIvlkytWjVelULOpemzKSkSFMG4kA37YV+H8Xq5hDUr1WqtJAZomLDsMZjMKYr/wCa2uxtZvRecnw/zs1RVIDNVT+oM/QD9sWN4g4Qtd6dRyadfLvqp1BN0PMyHT0PcGQb3BIOYzB8CLYUt286pmjp91JyXDxckAkzJjqBp7zucR85wBGIgLE3i1tuvoDjWMw8FgWkTO5MUq1Rf9LmPkeYeuzDBPwfDZg0zBDoTcTBWBN/9pYfpjMZjCbpP6r383jwGv8AxBT9SpRe/ex09Z6X3I6465hhTo1KigclNmFrcisw3Oo/CP1ONYzGkdl4+PVw9FUFbMNoC2kdZN5tcdepxa3hN1fJZdlUKppgR01AlW2ieaTJ3xrGYRwY1K9J238DfNSeP1vLyddwBai8AzBJWAIB25h16YqA0rBZ2iD19MZjMRizqFbsNoMb/NWtwDMNUy9FmEl6a6mIUa91JsRc6d2nvGJHhFyiVKLtK5RnVrX0XdIP/EmYA2xmMxoR6t1XmsR4ZHAcyoHinh/3unVp1ndVZkLBGm3LypqUCJAMsLkGQYDFfp+C8uaa0VrZqvRFQv5RqIlMta7AUwWNu42N5MnWMxZ26Vi2T/RylZ4BVUiIhoChdgqqCANuvoI3weQGADe1zESetpPXueuN4zEIq9R7/r8/rbHoe/592FsaxmOUr0Ce4+s4zGYzHLl//9k="/>
          <p:cNvSpPr>
            <a:spLocks noChangeAspect="1" noChangeArrowheads="1"/>
          </p:cNvSpPr>
          <p:nvPr/>
        </p:nvSpPr>
        <p:spPr bwMode="auto">
          <a:xfrm>
            <a:off x="63500" y="-628650"/>
            <a:ext cx="1943100" cy="1295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data:image/jpeg;base64,/9j/4AAQSkZJRgABAQAAAQABAAD/2wCEAAkGBhQSERUTExQWFRQVFxsYFxcYGR0aHBwYGhwgHBoaGSAdHCYfHiAlHx0fIC8gJCcpLCwsHR4xNTAqNScrLCkBCQoKDgwOGg8PGjAkHyQyNCwqLSwqNC8pNCovNCoqMSwsLCosLywsNC8tKSwsLC8sLCwsKiwvKSwsLCwsLCwsLP/AABEIALcBEwMBIgACEQEDEQH/xAAcAAACAgMBAQAAAAAAAAAAAAAFBgQHAAEDAgj/xABAEAACAQIEBAQDBwMDAwMFAQABAhEDIQAEEjEFIkFRBhNh8DJxgQcUI0KRocGx0eFSYnIVM/EkgrI0Q1OSomP/xAAaAQACAwEBAAAAAAAAAAAAAAADBAECBQAG/8QANBEAAQQABAMGBQQCAwEAAAAAAQACAxEEEiExQVFhBRMicYHwMpGhwdEUI7HhQvFSYoIz/9oADAMBAAIRAxEAPwC659zjY92xkYz/AD1xRcs/XC/41462UyxqruWVAZEiZMjUNM262/pg/wDp0wnfaXx+jRyrJUgs3NEwVA2fY3mAAfikjviHaBFhbmeBVquKPHqlSp51UlnJBNUFkdQdwpBEKBPLp/c4sfwN4lrVi1OuNS8xo1hs6qQCpIszAEHUtjcXKkmqf+kq6guSG2awBBjqtypn9r4dfskpnzXBbVopaRGogI1SQCzWuQxAUAfFvhSKw7UrXxssckdNbt7090rTAxD4zTmi/oNQO23+MTcK32hVtWWXKJBq5x1oIN4UnVVZv9q0wxOHqWGmTLPKKe4B/bHUDHLK5cIiovwqoUdLCw/bHXELlmOOczS00LuwVVEliYAx2nArxLlg+VqqVVxpkq1gdPNBN4mO3bHKRRIBSjxLx7UqOUyxRBI0mBUYiSNT30U1noSWuLCcSOB/aWtQqtWjUuJFWmNSsinSahQS6LqI3Bid7YqTO5uuwqKSfKklRWgqoJtp1AyYi8zbe+OnBM+PPAY08qDTILIWRmLQQpZnEMxSLlUGqdsBhD3yAFbE0eHERyjVfSKn+PXGA4qip47agtOnl3DWLy1RqqaSSsS48wyw1A6hywb6ox5419o1WpVXyWNNRTOpFMtr2YkhT1jT6fPBp3CE0d0lh8DNOA5o0N6+StoHGsV/4T8XVDnfu9V2ZatJXphxDq0XB5VJBW8kdj1OHTiHGKNBS1SoiAW5mAv27zirXhwtClw7435Nyg/jrPvTyx0VBSJIlydNpkqCLqzQQGg/LtS2Z8TArKNpZpUhwBpncgLKgkGJNxLERh58c+MaOYoslFmeXQFlRgIVZME3kGoOlpGKu4rUpl1UTHNLfmaAIW0dv59QCQB7lo4V7sO05hurh+x3Pu9KujMzLTNOJqeYAxU6tJGy2BCSYHUzixIwnfZVlEpZBAtSm7VCah8tiQNUQvNzAqAFMjee+HGfe+GGihSzZ3ZpC6lrEFuO5cVDTNamHBAKlwDJ2Fzv6DEfxXxc5XJ166jU1NJUf7jAH7kHFPeY4yZzDMjU9DH4xr1udOtgCWksxJH6gTgckhbsEfC4VswJc6uA6lXpRrK41KQwOxBBFt9rWOPfv+MV19jPEteXq0wp0q+oNfTzbr8+WYHeeuLFwRpzAFAni7qQsu6WY1Hv/H0xuMZHvbEoK84w+/f1xv37/XHkn3t76Y5cvNRoHse+mI9JZOrv73P02xuuZMD313PyGOtNYH8/5+mIVtgvQHv/AB9euMPv39dhjfv31OM9+/1xKoVoH3YfscZjL+4/nGscoXfGe9sZ/bGN7vjlZA/FPiYZNFOnW7khVmNhcn0HbrOKZ45UauzPVbWzkaj85gfICAB0wyeN+JJmOJEO1M0srSZQrNZqhBLQLa9LFZQEE6QAb4TvEVUZQ00/ElkDOr7qwlHCj4gA6usNMhVYMwbEyYR8gDo3671/a2MBiocP4Jmb6X/SgL5tYr+U0Fk1YnkMU1DjrdgsnuT1Mu/2e8VXJVjUrOhSsqJUZTs0yjMDeBLAnoDfYwocLr+ZTq6V+Ao5Mw2kkgi1o2bmEWM98E6dR6tKropqtMR5hNRBdVLfnYm9yYEmYnpjPzPsaUnnYfDZXWdOdr6EU4UOE1fvnFK+Y3o5IHK0p/8AzNDV2HyGlJ+eKy4Z9oOboaStcsppoQlTnWIjlkBpt3F+4OLN+y3OI/D6arIqISK2q5NVj5jsf+RYn9R0w4yQO0WLiMI+EB245hOEYi8Rzy0aTVXJCosmBJ+gFyekYicQ8T5eixWpVAYbqJYj5hQYwmeOPF9PM0RlqBYPUqKJZYEKZsZDA6goB6Yh0jW6XqqxYWR/iynLxNcFGP2jZgl6tPyynxGkyk6VmBDJzTBGokEAkRH5l7xB9pGYrU25tKENKILabrBO5BFrxfpgDm6a06V2bzmAVqbUyDOsSUZHUNFjzAySfTAvLvqpz/quOv6+pj/xhQl9jMdF6OKPDOBETRY29/dROJ8Z8xVpU6hcagQYCgAX2F/nP84JcHySOv4i6gTIYkqwIHcG4ggCdowu5XJ1AdIAKapkkTBtBvPQW74ZqWbCqFHyA7np7+WDTnu2+Hfgl+zYu8e50o0+i3nuCrTGqlrtJKhiJAGpjPxQACx+RwPy2c1QVcoAQgdidMkAvriWAk2N5AA+U/K8bRa6h5CsrLqDaTTLEBagJBFtjY2LdYOF3iWaNDMN5UBNR0gTEAxIncTJAN4MTacGGGJibI82Sg4rGd3O6OEU1unv1TJwfj7ZWt51NtdVVJDLzUgjDm1yA5IJva0dTYE/FHETWqh6ddWUIiKz06qqW0/iMrNT0kFyzTI3kC0hf4NlatBvOq0mh1Mys8rg9DvYgxeQTgVxXPKtVjRqVDbTBdoURYAsdUCD1tYScQzu3NyoMsk8TxK47jiEQq5omg6CBqly3MG1R8ImAOsx8jeMDstQa62sLvEmCJmf+NvQE98R8lUlZbUxY3jc/U9ZxJyrm7NqGqSBNrG0gWjl69sUeQLAKPEBJlLgLI8h72ThwVhTUEHSwvaQRbuNjthz4R49zNOnVHLWWnp5qjSylp7XcQJvt32GEHxDx6ktPLCmdaohpuQNJLltZJDXPMTBMWtFrh8hn3D6xEkEbn83b1Bgj1AxbDQhznvkdWmnn5dEfGyiRjI2R2QdeYA69fynLxN4+esj067h6bwGQABQA6nVHcR1JN7YXK+QpM1qnMBfVcxsADbYdYJiPqv5mpLMN7kfQTH0xwqcaq6fLsbQDHMR0BjftfA2RurfVJ4qRjXWwUOFK0vA3jkZSmaNJVqU9RJZ5VmawYg3gDopEgQbTAtPw/4woZrlQ6KkSabWaBuR0Yeo2kTGPm7hS6FgmDO/ZolT9ZIww8I48qVeYlKg0ilVBEU31CXYHcRykbRq2mQbCsfLKWA6brsbBDHhWvIp+3n5r6Mxo+//ADhIyv2jBuHiuQDmPKqMad4L0VVni5gQ6vH+knthAfxZVqnU1dyrEgEu2oXBhlDrTQGPi+EAnpfESyZDVWkcPg3TWSaA5q9pwqcQzlSpxWjRp1HWnl6DVq4U2cudNJGn/iW/84UPBHjauM+mUqOz02lIdlcqypr1KyzKnSREkQR13avBSGscxm2F81XJWRcUaX4dMRHXSx+oxIdm2UPw5gcc2umnr7KZ6CdTf9/8XjHf376dMYB7/wAD649e/f74uEoTZXg+/e52xnv323xv+vv+2Ne/fbpiVVeSx7fsP5vjMYWPT/4zjMcuXfAjxXx77nlalfQXKwAoOmWYgC8GN5+ncjBjCD9r+s5egiEkvWC6NRAflkA9DeNzijjlF0mMPGJZQw7Ku14JRr1FOWrrWpMC1QVYFWgFBZvNAHMIBgruYHUE5n+CUfOdKo811Ah3Zi2kDkBBYlCBH4Zutge2Ir06+QbRpehVIM61sT0YflcKYIN9JCmxAwKOZKHUxsCJ7mZ79Sf5w4RHLG5hOV5Gg1BJ/jXZaUbZo5GPNPjG50OnXjot1WGXqFqQ0i1kJGzKSGH5rBo9T2wU47n6LKKkFi2jTpkqSDJEkSAZFrHAZlaspZUZlWNR206piTNpg79sQuH5emjMxAM7XIj5dL7T22xlMrTOaITuIw+aTNCLB+iL1+HNVenUoVBRdBTVQx0qgWynULggnUSQd9xtixcrSHBMilJ2UZvNOfNqhmKouszU+G2hXAsvxGTIGKzqcVRRcqALQO36nBjN8ZfiNKhCu1fL0mQrv51EEQ9If/kUDmXdhJEwRg+EDn2flaB2jDCxzQ00K8VcOvla4UvExq1arQE1nUAvQC0mepgFiZJJbECpxA/eKLmeVw30Aa3/APUYCmvFX8OOYEdhex/v6XwTzOTI1EMpIYhWQhha2ofxiuJa104kAqx/GiYw7nHCuw92W8R81M8Rcdl9IKOSNNMhSCAzTLzsY2/jHrM8OC0yyKWESEkjT3NviERax9Tjlwuma7mrVjUqlmYKFAUWZo2k2EneR6DDCgECBdigVXcAGQWJJOwMBVk3JHTZWUmw1vqmMFE1kZdJx+nv+EpkFRpO5H9RaPS9u/0xBrOQCOoJG/axg/vghmqjLU0pzbBdIAhiNZQ6hPKfpYnEB6TfEVYD4pgxzG1/2+mCZC066oAxDn20mhsouQcESxBI3J7Dv6YcuDcC80AKq1MxHmBSwVk02VF1GGchy7pykSgmQRgH4f8ADzVKgr1CUp6iUizMUaJXsAbaupBA2MMOaz1KWpgBSJM2PMTEGZ3LFjPae+CSSBpym7I9AgRxyGLvBQDT6khc+J8eLURpqhjU+MkuCCIJ5dCosmDyzYRIG6Z4hRTX5YEhbKdUdI1HfbfBzi6U6QMBWZ5XUEuABdlAaAY26fLG+G8BpV6auPw6pLGZlSCeVSvSB1GKNLYRmK52fGfstG2qEZABNBjZhIPa/pb9MHM3QWnSYC5cQJcGARBIA7Dl9IG2OmWymgJRrquhCWDKurVqMsdwbQBp7X2xyWhQ0E6oIU9Cp1apg3IHKPoTucVoP1DkQsLazsOnRL/ESLHqXH7HE3htVnaBTVrGJuoNuZh+aBsu07yJGMTghzFYBdXlS5RoPOq/6Z+Ix2nr2xJ4qqUyoSAPhN47C/frOCZnRkCtVzWCbPI4+DSxaH5tpq1Gqs1RmJOrUJZrTqMHp2x5o0JvBB6f5H84iZWsJ0vIE8wAE/QHcjBXh7nSHgNpG4AMBRqOq4iL3O8DtiXByVa9g+EaciolbMkEn0222/e22PGQVnPIrs07KpJkztAk4mVOHVGVqhVgFIDEiPjJAF7wSDt2wX8CeHKeartliY82m4FTmISoolDE8wmVINiC3oReF5aKGh6KMQC45zRA4HmimW4h5dBaLMfNfzS1NSummraGVKhG7Oafwk2AAPYry5o0kBFUanEsiNAFufVvB6TAiSBtjmeGVcvXqUaoKtSYqyi9xvp2sRBBAuCDjpw3Ja6ZAULqYkkdRb+5/TFJXgmzoAiwwyHKWak2Uc8GKq1gwdCzKaY0nVoNZSoc6barmFkxJnsL54IqGjT0GU0gL9BBkDrMyOhnFF8AyyUnposLqdbm17R/YTi3fBXE9Xm0etN2M7AlmLMB8tS/We0Y6BwddbIfaeHMYaT8Vapo9+/1xmN4w+/f1wysReTjyR797Y9+/f741GOUKDVrNJhZHyOMxKKDtP0J/nGY5Vpd4xV/2pcYR61OhM+WrF7CAagGkfMC+2zDFmnMD+v7YoTx0T/1DNXv5lvlpH/j9MLzuIbotnsmIOmtw2H9fdDOK8ZOhaNas70Q2pZGs0niAyTcreGQEArMQQMKlXOeZUiQVGq4m5iA0G8EdN8SsygfUHIBgaSOhkR/b64Fj8OJW5/NML9Lb/PBoZbp0mrgr4thY8si8LDuPd0jGXVNQn4NS3/22k+lsdszSRVbmk/kEkyZ/pAk4yhTo1FnWKbC5pk2CgH4XZgCw5RG9za2PT0hr0uwB0yxLLNlJKgatyYEb3uMJljibTrpmkto1XCj9kJzygU1B3dv2HsYMUnflFJSpWIeTYgbjSP5wE4/lmWsKbRKohgGY1qGg9jzXHTBfLq9GlRdysVaZqAgfkFRqZmYgypNp3GLPY4NC6DERmZzToDpfOt91GCua9R6ra33LECSTu09et/1wxUeFq1KnpUsSg1EAmGJMzfuVtbYk2vgdlaa1X1AygBBIPxGbDbbv8wMNPDc3SVW80SwltDSp0UwISmRs9RyFkfAiVDYnB2YSTFfE6iOHH5KkuIjwjf2gSLJsbV5/ZBPvecyauEy3nUKwKtqplwxUmHUrdSp2O0gxN8D8nWY8yMEn41dbCm8BQR+fV2AMWMzscy/ih6dOqFMyskeoHxAd+nr12nC0megB2DECBSVoOhRFmJiZg2uQIEwTir8O6J/dSDUJc4h5/djNh+u3LRccxVqUioKTI1DlDgxI6zboRtYb2x7yb167LQVVLVdNNVsCdJ1ATYDY+vTriLxbNmpWLUlZF0qDLaiTElmjlBPYWAgDbESm1TWp55BBDCxBB3B6QeuLUQa4IZeHCyPF90b/wCv2pLBGmlpLTvzllgdAFIEd5xFzOaZWDIRY6dgRMGbG0bYjcYzWpy7KFcksdKjSSfzAbLPUCQZsBtjMo/mBZBMSxjuTH9ZxEuVzhIPJHgldkdh3acvuuVHPPVJBAmAGe+20AbD5DDTwrMBAIgWiPlt+lx+mAFLLaL9Te2wn5b+9scc5nyFCCRIMn+MAeBMQ0JvCO/RMdI7UlO9WhTq5dqvmKtU63pS1tNHlZHFgCxkiJItYAzhXOYpVDqZWGm5iw9ATP8AY9scOBtUY+QkTWdWFhMoCAxPRVBLE2FpJ2x6qZsZZ6iUix8wRDqNujrBhmIJAtyhjub4dxDGOot4CvQcFnwYqVl95rmNkHgnyh4v10Xo1qbNTCypo/huDIVFVTKGZAnSCskyYx3y/wBmddqCs+WR2eahBq6nCMvIpB07SSSTLGDaIxG8CeE6lY84EIRVqAhmAC2VIW7MQW2FtT7zBsDOPTFU8SqCsNBFOnRqKKRnblkyQJYwQLzvGF2vLo6cdOaNMBHPcQAsfDV6nYEdd+ipziXh1FZkqUfLqLIIUlTIj1IPe4/XfC2+Xei0qTA2dR0Nr9t9vX1xYXG3aq71mu7Euf5j0gx9BgFlOH06tHMF11GnSBQ9Vf7xTTUP/axkdR6wQHDEyOIB0T3aEDY4g+gHdPqgX/U3YaGY2GnS0iwmBsNpO/U4YPs3zOjiWVXVY1VBjuQygdohj+uFjPM5qEVSXZbSWZreknY74N+BkNTO5agW0q9VRqSFdYM6kYXVuUSwuRYyLYPxtZLnODSCBxVm/bPwOii087tUZhRcC3mAqSpJ6FQpv1FugwrcEp0K1KkzVHVmaqrDkRJpoG5WKtAmpTBdhFztAOGz7RPBVdqFFEzVbMfjCKeYqUhLaGjQxVCWNxpk/ETaMV3m3rZJgH+85erTDFEjQUL76GWxDWuN4vth2JkdEubZ51aXjkl7sNZJl6XS4cbzGms9ImRSqskxBMVNMnp06Ys7wTxgU3ysQwqIPMab6q9WoGLEndalNUHfV6xijc9mi7xMkEktvqcmWPrfrhs4HxJVSsCwDPSUKB8WsVabrt8MaWJNv1IwvK1rD3jG0CnGvfiW9091lvHnf4X0rONRhL4B9o+V+70vPrMtTSFcvTeNa2MuE8u8TE9b4JZr7ROGohZs7lyBuFcO30RZY/ocSDYsLGewscWngmLGvfvoMVjmvtcr5ltHC8jUzHeo6tp37LsP+TD5YsHguarVKCPXo+RVI5qeoPB2sQYg79xscSqKbPu+MxsE9P5xmOXKNxClU0g0m0spDRA5gN1vsD6QfUYqn7V+FoyJnqbaTUYUqq6dUMFN4FyYSLbwptfFw4+bvtF8QZulxSsW10tLhkQiF0qCKbqoLI0yT5m5JYctxijmZkxBK6N+YGkm1s1ruYBt+br3H1x5ekY3F/TBLN8UpVxr+7KlaeZ0JCEnc6Ngflb0xx4blFq11VyRqMAdTAsPTtgZIbsNlotaZas2Tpy+a6cG4dVqg8kpT0hnmAuowAYNyYMASTG2GOj4fp5fQ2gmSpIcEBwCCy9wpFjEmOuDHAuAyF0VKVELDw9QoXDHSCOUzsV1T+YiemBGc4vVZ9ehlaHi5WFgkrNiTpmxkm4uMKPcXEFui1sOI4rY8gkcfsp3GMnSzeaqZqoml6hBKK5C2AXoNRmJmcTcwtFlpg0aailT8pGmoSKYLEqNVSLl2mQZBjtgLkKzMBqJVQAAAYa24NrRset4EYklgQeUCIvBk6j3N9sUkc9vxP8Al+f9pyPCYd4tkenW/wCOPqp6/dCgeuc1TIUS1PynTlAAkQGBCgC5MxvjjxnhRGXfMZevTzOWUSzDkq09Rj8RDfqJI/TrgXX4pT/OVYCYABseloI974XOP8Qp1OSkJJjU0EW7R17z6Y0sPiWyM7t7PWvZ9b9FlYzDOwzjLFL/AOT/AAANPovNHiBapCWW4J3EenXpj3SqwjPAgX0gdxeJ2iN99seOH0ArAdNQk/1x6yFDVC6rsyoE6nUCJ+UwD1upwOR5kNXdc1SL9oW7Qm/IEps4b9nD1eDZjPspWtarQWSv4FMc9gdmUsRInkWDzYR+DZUtVACkkS3ayiesYd/tl48/358ojkZbLrTRKSmEB0AmQDBImL7AR81nwXxTy87SJAbUwXZGZSTyshqcisGi57mIMYOWW2lhsmLX5yLO6gcZpnWVO4mR2+mCHD28p9USCLqdoi477nHTxRmqJrU69FAjvLOpVAliNMrTYiSJDCFv0F8e6tamtNa9AoySA1F2Gukx3WDd0NitQbWBg4XdF4QGlakWIBe4yCifdLrxCui0iqkMSRfUWMD6QCWv35uovhaz2w7j0xOr8akDkQwGBkAzqM9hfpPraMeeH0mzNXUxXkWw21aRAVehaLxMn1xzI8uqG+UOAirfTUrQ4k4QpZFYQwRFTUOzMo1MPQmMNXhThmXfXWzVQeYiqKNIG5IBsYEyLbR1vOydxKtzQPy4KcErQxY3ne8diIPz64rI45MxTeFjZ3piafUK0q9fIU9J0ul76mqgmASQNDEq0kC8gRB7nKfBaNdVNLMljAmKjPACwzKGYGNRnpCgnqIS/vS1H6UgI0KDMsWUEDaJ+L/2414I4ecxUYAEICxYg2KDmIvYMfhBtGr0OFh4hdLSkb3ThTzdXrrt75pu4Z4YbM0tQrikWJNIushkH52FmAYCV9FJM9EhstmMtVr5VRSTyWK1qr6SmkkMkmqpCo2lSAF1NHWIFp0cyvmhRCg/hosrNioVQGadosI3SSCyVXHcc8X5WnUfzEXMVFEaTTQqtwQru8mAbaYAkXCsJOhCO7jyt815nGYx8she86bDyVe08lTqVIrVKDhfidCaVQKFnY01Vxuvwl+t7Lgz4X4KuXzy5hG8yjQqFuZkRtMlELflDSy8olt7DbHHPeNvvVVQ1LLUirz51KkC6UipUiSeaCS094NowOznFtZFNKfLSCFyQXaQIaWMwhMnRAHpgEhIOi0sIGSRW7jzP58tE2eOvETZ5qdN6Rp+WzQstIZo+M2iCAJtBO46rXFHzgQy+YdafMimqaqqyyFZeaZHQifTB7h7rmk8wVFy1NU3YNUarUBYzYyyIIRRMiLTvjn4Z4JUrVwCzOqsGap8JVVMgqGtTY6YA3F+xIFmdmoHX3wTrGxd18FZQeH3PPoqvop1NosJ/sOuGDguUclURC7sYVFF2Mz07RcmwvfDl4w8MU62aTQi0KoV6lZgCUCJdqhVROoQdgJ5bXBwAbNoqtTy+sI6hXqvapVH+kgf9ulY/hgy27Ei2HpXNlFvNNHztZuEY6F2WNtuPHgBzKcPBHif7nmxQBD0KhWmxS81rA1hHxKWlIFtASNjqt2rkKb/ABU0b5qp/qMVv9kvh6S2adfg/DpSNiPjYfL4B25hizx79/pikZJFlJ48MbLlbuNzzK806YACgAAbACB9Bj1799MZjD799MESC1Pu+Mx6BPT+mMxy5esKH2m8Ay1fJVqtakrvRo1TSeSGVitoII6xY2w3BvcdsAfHdFn4dmlRWZjSICi5PeAN7TiEWMAvAPNfMmYyYWSCAoPw3t0LAm0TAPWSPp64TlS9aFB5QWsO1gf1O+CAJ1Bk3BLAxqt3jqPTrt1wx/cPu9LkUCJOZRNJFF55AxVifRlM6DE6dWBNjkliL2jZbh7uGdrHGgTfl/RU/IcXC+UtenzqrU1KMBLSWQX25pXf8wwP4syClQWnSOpqiHRBZmgy1iZiLTN5PfAPirsV62G/XUDII+v7xgnwXMsDTq1BVeq6A6gATMwumQdxBgRc2jqkx5yBxTM+DDpyG6WL9VxyVBqiXca5YsAOpYm3SCDAIm3fHbMZVkUxF7ySSJggSf1gW2+eJfEOLsZR6YVgb8pVpF9iBG8x69ZEcaefCzTqgquZRVVphATUBBfsvKw1Xjcek4eEzy5R57J/ESjC4cPd0G/DbRL79DvB63Ei/UG3YHHvNKCocEAgQTbY32BmR8hiHmnKnzAT8txB6H6DHWjmQ4HKIadIUHfbaN+uJLXXaoJWatPvqptDI0mpFg+k01Asw1u5Ek6DeBOkR6knYF8+yvwHl6lb73qeolFuTUsUzWHVJ5nFPl5iANRsOXFfZLhdVnQoCIMl2VlEC3UXNyIH7Ys/gXFs1SoChlxqFMkkqgZpYk83pM9Jsb4L3wY6iNeQ3WbLg3ystjtjxOlefmgX2m+B1OdrVSKr+ZFTVSCsV1WKshIJAIkMt4sRacVxmeEijUCE1FZmhC0IbMIJEwpPQkwD6XxafGMrn69TzGqV1JBAVXWiIQSQoBBOmdhMXwFTwy6l2rB6vRi7Cp8ChjcG8CoDI/1WO8EEleK9Pqlv0b3eE5b52FXfFcx5leo4kBnYjpuZ63xHFLUTC6j2A1H+hw/cb8ABHGpalFiwB1cwPVoN+aAYubiIxnDcxTQwvl00ABKspYkG/wBSABckSWNwMDdiBWgR4+zHuJzEVzGqTuHcKDEB9QJIhY/KFLMTJWNl6jlJPTDzxPxBlM5QYVQtRaEMACKNVYMaaR0FKtKDCjSrARKiSSNzQNTUwpqWC6irAkESmqmSIMHYkEHeIwSqfZYaKCrUqw9dtK0KK/DJDFSTcwYWFXfqMFZMCzMUpiMC5koibqOaT+C5FK2apodSU61ZQYMstPVeGIiVWbxFsRqGdAYj8pMr1tvBjbpt1npi3KH2XU8u61R97hUYENTQwXQpqmnqI06iw5TcDphFzP2buHBo1aOZp6hCip5TlewWppvHYnFjR0dxVBmYQ+LYcUPyFYsYUTa5AMD5m0C+/wCk4tLw/wAL+7ZZUAPmVQHYDcyQyAdZGroRDVANSt5ZK74W8IqMxqqU2QUIDK5/MSAqjUSLlgbTKgwCSAXfK0Kpc1SyqiP5nms6KBYwwayyVLfl0gO4lkqL5Q2MGbTb7omJnkMYDtzv5cPyfRLP2j+HWXKrUqIPMpOoVtQLLrJBjTBjUP8ASqglWXQdVPCfw3hmZraQ+o0w6h2UAsUJEkAA8wE2MydNsWp4woJXy1Y60XTLlU1MnmB9wzIsGV5lE9CRIBNcLxHQWenSDKI0CWgMoALQDB1RMTFyNsdLK5myrgsFHiLdJw2XnJeCvvVR3V0y0fl8w1jUkmCgZgzEdZbvAnlPDL8Op5TPUlzrKKJUGp5QL+YgusSAy6jysDBALSBj3lM82pi2x5thzFusfU/oOkY7ZnPUnf8A9QW0MoVaqyxpN/vWPxEMLIBBABKneew8hkkDXDVO4nAdzGXxuOUbjiOo2UvjXHVpU6aqlF2JNRqiQGBYn8IwokC0nawCgKOaLkPFbKQ0wDumpgGIt0IIYRZhcGIwN43lKmWg1llYHl1EPmUqgOxpuOVrDbfuLYX6ebLHVsenvc/PGjIz9W4MLcpHG7v6BJRTMwTSWvztd/jX13KsfJ59n83NHmZWVaqdGo1tSsLbX5Z6cp6HC2vCatXNJQoaj5pBpzAOhpPOVH5YYMduVu2DvgSp5lSqoiXyzlQwlS6FXWR2DD9AcPfhynQyuZWu8U0zNNjR8yVajr01HotPLBYmJuNPqcZrIjVHhun8RiQ1xyb0KrlW3p/CdeAcIXK5elQT4aaBZ2k7sx9S0sfnif799sa9++vfGDDS84TZsrfv33xr376euMnGE+/dhjlC0VPsE4zG/e3+cbxyhan+nfvgT4r4t93ylWpEmNIG0luUfpM/TBDzD67k9BthS+01yclHeogN+4Y4ETomsOwOlaDtaqWrSpiiW1DWSFK7No0gh9pN7E9LesQuJ8ZrMqUUhjUZtegDXX1tq/EIBdjqHeDC8sgkyM4gZoAllvquoW/SLycFPDPhxmDmmuuq9RdBgSSnMyoT/wBtU+JmBuTSUxN6Q4hobliFHjxtegxeGcTmlIIvQ7ZefmFKznhFqNLVXE7a1VvgY3CNA6/6haZHzB1c5EKiQKaKW8y0Q0cpDSykkXA5ZvAE4duF8ZUJVXMgq1NGFVCul36vOr85MT6kNYKowoVnp1ZMQtyNRBMbCTa997YT0boBd8OKbYHyg5iAW8eBBXgVfPlRppOQ3MHdpAiQCYmNQsb2wEzySRTpKXBqAUzeXVZAaOxY26b9rTOKsy8y1J2WVMRAi4HcYXKGZqEsAzgMSGAYgEdZvfbrvhyM5bJBH0KysSJvC0kHlxCYa+Zy4UImVWpTAA83zGSqzL8balJRlLGVlfhj54DZrirsVJYyqhQdiFEwJEbSf6Y4V6lgBMD645ZOhqqBehIm/Tr+2LueX6lCDBGcjNz705J5rcNjJeazVEq6UgFpBaowI1A3Eo6kQf8A7bm82zgviMUGqMBq8yms306TJA6HqTtB6zfEDMO5p+X5j+WDrCEyobbUB3gnEGkgNQr0AJIm8ahb/PYjB8TLhpWBzT4x04dUfC4bEwOMcgth68eifmOfqMan3Kp+JrYAI4Cip5cRBHSktrTqYRfEet4gzNcVFTLTLNr0rUYq9RPKIYi4aF2PXfqcH+G8arZnNjPOWy+QUGRVqgIxVSkhRZudheIkRJNsLNbMu+VqGk7Umq5921gleUUtXTm6i364V7oVdnn6BQ2Zx8JY29Bx3OlHVC/GHiOu34Vai2XJcVgDIMyx6gSsuxn6biTrILlnolnqUXqMAUDVfIZJVpVhUgOAYMrqBg98MfEPCr5xxVrUwgphaSrULAmSAGZYnmZp1G1tseK32f0w4VjrOh3UImqy6QANTQJ1eizYMScCNHYEozS5grO0dBZ+o/KBeFAv3iXdFSnUXU6kGmYBOnYhlHyO4EHDrxfxQq5qjWX8ZKSyFOpJe5JGoSY5bkHYbRjong6mggVGMVAh0BQACzLNxNtMG0Sw3AuveI6H3Y01Yh0qmQrLpKgFTpqaSOsr+U8rbWxEcUsjxG3SyEZ0mGa0yPskA3pXDXrspme8Wqaq1sulShUuX/EL6mN+pI072iDPpgpR4/lq0Zlk8vOUWDeWgOnMPOmnA6HWVJ6gT8QMis+MZo02V0vRqgMLhmpyTNNjvZgYLAEqVO84JeH2zs+fQoeaE6uo06mRogeYpYwSYHp1wZ0E0biH1/aVdisI6MGNrhQ36cieR2ViZbJmmkE6qhJes4/NUcy5JJEqAoAEqNO8BlqJJocWWjHmMi63001aSXqrJJBgkBWJBex1tBCtrV1OhxHiDT/6Ii5GtQXUXBEgsdQi+rVeS8iXL9qmTbLD7xWZauZqME1G6U1UEmnTEgQLCI6NIAJBM1tCx76rKc4zPy3ufqU10+HUnXTVRjTqjkAukf6XIi6hAQjgwLQY0ipa9HQajVqVQ0251NB0qwWgiTqAiD27W3AOpxF67mkjVGZjpjUYYmxG8GQLzv1k4h1PClSpfypmIJambkqoglifidVtYEx0MJiZsu4Pyta47Okw4NSCz1+uqN+HfC6cQyNXMhTRqByqIoDE6Bs4CqIJbYXtM3ACnW4JXVoYBROnVqtvsY+Wxjphi4b4eqgaaIUyFblqBrNpZSQLfCyt6BpwJzPGmMq0BQnUkwbg9Yj0xUua6QANKYigmZG7LK08xySlxLIQ2lja/pBmGESYv/GIbZNk3sD1Gxw3cb4fTqIM1SMEMKdVCV1AxyuIuwHwEkAg6ZG+BtI2iLf09zh508mElLXj0WdBhIsbFnBo++CzwxxeplqoZCs6WUTeNYiYbf8AXtg83H6703pu7VFeoKhNQCQ4EWvAWD8KxsNhIIP7um5Ue/6f4xO4flqlYsKKPU0iWgSij/c86V+bEbYDiJf1Dv2Wkc/ytHC4ZmFbeIINVR41y1V1/Z1x37xkwCZqUT5bAmTA+AnrdbT1IOGqffv+MUX4d42uRro6OtSTGYZDqTyzslMkDVpvUNSLtCg6QZvFGtPQ9f6ft0GCs0GU7jdefxkdPMjRTXXS941jPfv/ADjxUqhQWJAUAkkkAAASb7AAX/nF0mvWkdY/QfzjMLNX7SuGKSDnaEjs0j9Qp/rjeOUI5q9Ow274TvtVzBGR0gXeqAO86WiwHf8AjDgao/qd52+WBHG6xJRVWWAmQSunVy2YKxBaGExIAPfA8tikeOTI8O5Kq+EcFGfrZk0SlOjRC6GgmTpmDeQGCM/pIEdMGfC1Cu9JloMtKjCLUzBcK6AnzKhS8jVI6flW+GHJ0qIoVCoNN89WNOC3wtekQsW0rFRhtJIEXGAPFMn92yeaFSmKZzVcJRo2hEomfMtbbYjeR3sNzAHZx6rWhndMzu3a2QG3r0J6/wAJY8eeJBma71aY5eWnTmxYCQHa25udrCBgPlKBNSmanLTDp0kKgYFmIE6jpkxftfEOswepSQ6gCQCVALCZuoJAJEdxhsoZTKVFAGf8quwPLmcv5aE9BrDFV7zLbzGH8GXxASNDbdZ1u+QqgVGMdC64Xlwa2gK2053+Vw8X8Spvl0KvSZnq1XgAB1puSyh+XUOZyDqJkqpAEEGvcgvO036j64ZvFOTrZdjTrpDGG1KwZWTYFGFiN/r2OFPMZj8TUo+m/wDTA8S90ngIquN3aXa2KCpGuzC72pT+JEahERH9LYm+FszTp1tVXLrmKekhqZJQweqsLhh0PqcDc3WdiupQoKahfcEmD63B22vghwWIbuSBhTM6EB1JxrY8ZKWg6FNtTK8PqXoZmrlWm9PNUy6T1AqJMfMziLwzgK1M/RoCrQqLVEFss5qQASxnUogwLCD1wPq14gTc/vfEPh+aLP5iMwIAggkEG+xF+uJkxTJvE5mvP+6/lMswckJDGS3yFK0/CfBK2Xr5qlUSoMkUcqKoGmpBBBgWkoDMASImYGK7JfRTjYAkX2Z9LEz0soHyUeuJlXj1dUZfPr6WUgjzXIM2ggt1/fEyrlMuUDZfMgrEaM0jUSsGAdaqyH9rdcGwsztXQgaD/LryQJ8M2M1iXHWjbeBbz3/KauEeZmsv96bNU8rR1BWmmrFqh0uzkmILOQy3JBNjEY98Q4AfvGTptm6tejmrhwdJ+EXUXWGBXoDA+WEzgHF6goNlC6Cia8OyjzY0leZCpOoAAbbxvhs8ZPNHKmkRUylFRSp1kqBmLMFkPEFbUwPmbxIGFn1TtLrdXYH5206g6600qtNa3v1RXLeGOHtXrUP/AFWugpZ2epCwI2gz1nYbHFTcRzra6VMklIUiTsQS1r2BJJi1574d+G5s0OGZmvBVs0wy9IGZKjVrN7yZf/8AUYrniecBrrylhT06gCQp5uZSwIKggkahft3wSLUihRony5FQ9xiY9znZqcG68f8Al6Jk4ZwupXWoadNClFGNRngILWWSNJc7AevTDZwXxXRWnRFSnrFTSoLMVOovUUuiIupmimjbACEVSCMKrZtswqrUgU0P4dJF0UaYm+lQbkk3ZiWPe+J3D9KimqTciYLAsC9dgNNEeY4AtDlUvYSS2IL4S6mEk8b49VGKjn7vNKAAToBwFbae7T1w/wAU5JdE0TTMSquhLnXzkJTUE3KlzCgSCeuK28c8ebM1nq0xopIIpCTZZnUQ0aS0AldhAHTE7LPpARRDaVPlhQGJXLs3NSokkwWn8eqVF7RbATiecoOjFlqUmYHUKXltSM7siMUanMatIJUHYAWDEUrmO0IvrtXGuqzmYdjgSQ4ga2NweF9F64XmSHpmmNRVkKjeWVlgdyS1sM2SzGcp6VGTqsF1wpp1Y56q1hsB8LKBHUTOFjwmYq0L/DXpLJPaot/3nFneIOH8TfM1GytVhQJHlqtVFEBR0O0lSbnrhIQ5C4a6HgtifFB2S6otuz/SS+G8ZzSqzUUnyUQ1GCkhVpAKC3NFxSgjqAbYVeIV40C8tKiO9iP5w9eGHH3HiVMrzimWYk/7GXTAG4Ickkn4trYQuIOAEZkDgOJUsVmekrcXP7YhoLXsN6qXSZmTANGlbcRx1/hHPB/Dw1cKU10gmmu5IASnVBUsWYgC5BUbkraYxrOeHRl6r0sxm6FJ6Zgr5dZ6hHRtAQC4IPxHpiHW4s9RQmlaVFTqFJGbywR+ZubVVqTHMxPQAqBhu8L8EoZ+ipqFxUouQxkgvRbUyqAsAGZWbwNUTIht0kbiP8jxJ9/ZJvZNG0yXkbyaNQEtJWylP4adbOP2rRQoydiEQmo3TlJGPWf4tWzAC1G/DHw0lQU6S/KmoAO/xNJxB8WcPOXzteishFeaYm/lkSlxfY9b2wKWR+nz/rgUk7yMrfCOnv8ACYghhsSOBceZ/CK1MwBILAtBtufc4+j+EUtFCit+WmguSTZQLk3Jx8r1TAY9wR+tjj6ryNUNSRhsyKR8iAR67HFcOzLaV7VmMmUVtf2UiPf+P74jcQ4dTroadVQ9NolTMEAyAYjUJG2xG84kx792xnv33wysNDKfhvKqAFy2XAGwFJP4TGYKKvu+Mxy5RSnS42HQepxW/wBo3hLM1qy5rK5jy2FNUK66iEQxhqbIDMzdf9s36Way/wAmw+mI2YoBrN36kdLm2IClU5x+qVWjli5qeRT0OWPxVSdVRj66rfTAnOcVq1gorO1TQuldRmAxv8/mb7YL+Lcq33nMVFBZBUbWVVj5ZmIqW5QejfC07gyACDAiQQR3BkW+WMuZsjSS7Yr22BMBiYG1Y+d8UFyxnNjaL6b/AOlSB79cE8w6bEE9xuLd5EftjwwC8wUAr6frf1xErZ2mRzkr85Iv2I2+uCzzd88OYKAAC7Dw/pmOEhBJJN/7Q3iCsrKAIRhFPTJiTJVd4uZgd/U455WmK9Xy6ppqxsKhISWFgpMaOsSwHzwf4Y9M1qXnlxSaoAxQXVdi0wY+ISACQCesY48R4T964pmaVOlpHmusLGlEU6GdiJ2A36sR8ixESRqsHtBjA6mnr0Hv6IVmuEfjFFRgy01Z0XmhhZj/AKtJMNFyAewnDLkvCtdqFKpl6BqU3W7UxqPmKSrK8EkXA02iOsyMQOBcJ+8ZoIoVAYLkSoCUwASNyDYAR+YjF6cB4aqUwoUCP9Ij/cf7TufniTUmh2QgTgyCKzbqka/h2tUdaDqabs0SQRpj4mJIEBRJJmIBxAy1BKFRkWqtVQxAdZ0uBbUJuJ9zY4uP7SstWbh9YUmY8gDoBPISGqNYgWUNaDMnFM8PowLzeN9zij2tjZlOtp/CTvxU/eDSh5qZnNJUGRAIuCP74mVn0qfqT9Pnbc4EsShDpyuDIIG3ePocda3EQacEDULR0PW3f5emE8l1XNbZlylxfW26NfZP5L1qtOv5ZV1qaS/wrUKgqZPUAMP6YbeK1stl+Hfc1zKZio1ZahKDlgRN5IN13m/pituCZJqaklWbWdRIgiBccx5euCy2Hqbk97dzc74NPMGktASOEwbnhj3u5GuoukdznGqNXJZejLF6L1CYEDS5MQx6x/U4WOJ5ZXpwqKL/AEv+9rXN8SiJ9T+vpjS0WqOKVJS9RjARRqa9thtYXJgDFYJpRK18e496pyaCBsLmSaA2fnrouJomk2ieVkSoh2JV1kT6g6lP/HBPIoxohxdGepKgMY8qmSZRCoPKZ1VXC323JEeJazUqmXpVTTL06JRvLcOEp6y1Om2mRrU6yYJsyztOPPh12aq2qPI8uCjwEaoZRTDcsjWbnoY/Ng5j7uUkrIfiDNhgwHY16Dijm6NTsdKsDTUa7rSppelRK0gQzRFWo0QYPfXFPDlOpRzGYVzyGoVpoEcErUKgny0C005SYvAHxHfB7hVOSjBjWXzNNSZemy+ZcimFWmLJOog6YtMgDhxetoy9emx1MWVRqaY8xC2ygIphztO1zhhuUeN3DVZDHyOd3bNzp78kpcKy4imp2Zl1fJmE9Ox7YsbgfhFsnxcBKdQ5cK4FVlsZQEgsoAnUCOk4roU4EDaNvfoMEqXiPNoIXM1gNv8AuNt+vzwkJ2Z3OdxNr0c+CkdG2OMgCqo+mqNcAB0cXHXyan/yqg7fM4Q+J05pkRO1v1t+4xPeq/NBYarNzEapvDQea5O+I7oIM+yRv++I74ZmmtlP6QtZICfiAHyFJt4l4BMj7vULyoby60Bp6EEIAwvswUicMPg7g1XLU6lN2Aq1GDSCGgAQoBgidtwRcdzgtwPiXnZSg++qkh/96gIwgX+JYvtHrjtWEMjSQNiNv+Mgbj4d+mGhGA7MF5yXFyuYYXHQfNVn9p/DtGcWoF0edSDFYgB1OhoE/wDEz1mcKdP9P2xZP2o5QtlqVezLTqFdVgQKoBAYKIN1FwZvcYrQVB3wGXda+AkDoRfBdVoSwB2JEmJgTvHWO2Ppvg2UFLL0qQcuEpogciCwVQA1u4E4+Ya+sEAcs3nqIM8ojfa+Lu+yPijVMo1FiW8ghUm50FZA9bqYnv2xeJ1GuaX7SiLm5xs3f196p8n9vf8AnGT79/zjR9+/7Y86Y9+/74aWCuumff8AnGY4MR1An1j+TON45ctsb9Og6na+OTC309BvtiUy+56n5Y8Gl7idh646lypnxhro5+q6s1N9ZZXViG0soIuOh7XBjAt+KI8feMtSqmf+5T/9NVjqSaf4b/VRg39rKMubhZDGgjDa+ksCB6wB+2EKjnncmCDabKO8X64UEs0LjlOnJeoZFh8RCwvFOrcaFGK9DKNdczXo7grXoecL9npG4+a4DZvh1AHkziOSwgDL1lmCIILAAfXHutmG6MJHcRgdX1EjVIuJ/X0/vgvftduwWhS4Z7BXeOIHAo1Sqp5yK5qMXrcxJXYGREgAGZB3EAQALYLPl2yi5tkctWdWYuIQhTzalAtYkmRaQLCIxG4z4UoTN1p6+UA6mki6iZYgW2mN++JHHuPLNKn5SE1SxYOdI0m0EnYkxE9R3ggrGBovisefE947KNG8uikfZ5lDR8ypUV0LFFXWCs0yCzEFhcHlMj0w3eHPHWWqh6TVStRXcfiQivzX0EHYD8sgxtOA3hTh5XLeWdemoXIVwHlGCqANR0lN4JF5sDfCX4j4SOapQA5WPnBQdChYVagBUHTsGdbBtwoZRgdFo0U52SyEv47KzvEnjbL06LBaqVXZWCU6bKRJsC2mQqjcyZOw9KbqVvLHxWHy+WIiV38xV3mwjmkn4dMTJwbynA2PmmqqMaVJ3KHUdLKpZFcDqQrGJmBFpwItc8i9loxyRYSM5CbQinmXa5/YD9rY65OsyVabqzKyurKwNwQZBHaN8H+N+GwGNTLU1NESWZWLBBA061jXT3IlliwkiDgFkUmqW5SoWBDA3mJtbripGU2EzHK2ZrQTZOmv1TSeKBjNTL5eoSZLKpy7n11UGUT/AOzGmrUN/KzE9vvFOO5ucsWP9cD1qRtt+npvjVPMByqgEljAAEySYHXFDipXaOAPmE7+jw7RYcW+Tip/3ykF/wDpVJ71cxWqD/8AVfLU41W4rVZDSUrSpHenQpikp2HNp5m2/M5xF4hSekVLqeaYuDtBIOkmDcW+fbAutmmYadgegET8z/GL/qJ9tvJUGHwh8Xx+ZJ/pTcvRR6qKKdOpMiGEKCOaR6Qp2uem4xJ4BHmqoqU1U1JYgDTBOsKshrBgsSC9/hkYECoVGoG63U9QRsR/nD7SUEI6V6RJQEanSi5ZVqszNCGoRqInRBsSN8QyylMURG/NVWK02Cm8MSKaljIYBtXOREMQQawU7H/QsGxFpxB8SrTOlXq+WXOpWbUaasiqpDhByqbgsJ0tBNsdqzOhKBdJsgZiikx5VEGajO5sHN94iJwP8RoRl1rOSWLroMtsxqMYkKIC6dl6CTa7RIaNRaxsOC+YeKr4qBU4HXC6hSaolz5lAiuhA6zTkgQPzAH0wMqZlRZmUHsx0n9DB74yionUvKe6yrfqsN++CB41mIj7zX+tVj/8iT1PXphJxwzuBB9816pn61oq2u66goalQOYTnYmypzEz2CyeuJr8IK//AFFRcsp/K4L1mH+yivMOl3KD541V41mHUqcxXKkXU1Xg+kAx12OBbuiWsJvAF/qB8uuJY6BuoBJ6ocrcVIKc5rR01+ppWh9mfEKbZarSpoKaUqvIpYsxVxIZ+7FlvFug2ux5mlEoNiJUT8+g7EjrthM+yvPq9CtRiKiuHMXlHXSkxc6Sp9ObDdVTTsxKzESDGogDl6Rbrhyy4WV5WdjWSFrdhzXhKavTZHAZCCjA3EHeemx6SRGKg8VcEqZTNmhTUMuhXSo6leU7z0JDArImSNhi3EzAVp6GAdvn/wAZuRAwp/aTRB+71huuuk1uh5k//pW6zfFcocDzoouElcyVrQaDiLSIeHMAzvU8xgBaIUDqAPkcWN9jdU+bmB+Xy0n562j+b/LCFVJNN4BY6TYAyRuYgE7T8vpi0fsyoZUUvNy7FxVGkl/+4Cg1FWA5UPWFBkQZIjCmHDnHMtvtOSOGMw8SFYAPv+nqf2GM9j+PYx59n+/9p/THr39P5H6DGivLLaufc/wMZjR+Z+kn+lsbxy5d597bY8t/jv6nHmP4G3674jcQzopUqlQ7IjOb9gT/ABiCVIFmlUP2j8dXM5nk+GiGQG12kyV9CbfT5YU/D/AamYqsaSE6FZmIB0hQpIBPckAAdyOmPOeJO+/X59f3nFn/AGX8IFHIioVAeu+uSYJQGEnrEAtH+7GfH+44r1WLIwcLQ0a7Kr668p+mB+Y3X5/1IwxeLciKGZrUkBKhpWxsGAYDb1gHqPXEfw94dbN1oB0LSAqMzDpqAAUAXJPeBubxB5gp1Is8g7nOdiEYzXgpv+otmTUHlqxZFMhwRKrT7BQeoMkDab4lZvIZKoEZqeupTJu1p9Gk6GSb6TPW1yMO4yymbDe9o2km5ub98Q8xwKkRcCLbX/3H0O4xrBtheJc+ig/himRRbWdbmo5JuxYgKZMWnYWAFhAXbAfxZkygEV1yxWqHFWX5S1MzT/CUmXgntCsD6tOQyApDTGkMZie9zIX0GBPjbg9Wrl2VKTs7NSdAqXbRq8yBuSqvPqAT0wu/QlNREOq0j/eWU6qfE0aoYHLSqpUMm6q5ogifmJ64sPPcLXl0rpNVmL6iW1fhBTImY02gG3Tc4rfgnh/MU8xTqVMtmFpUnFSo3kuAqpck6gB9JxbtdtTUh/pUyNt9INhfYHEs+EomJaGvABSv4u4fm6VKgclVzXmDUDSpMdPlouokUwTszAGxJm+EupxevVaMzIq07aSgpkA3MqFUST1gbDDh9qx/Ay4AbWHapKqeVYgtIuLlRJIvhJ4VxF62vz61WoAFC62apEkz8THTYYXmPhK0ezm+Np81uvX0iBv7/nBHwnw01apeCVpDtI1MNKj6CW9IHfAypkJMI2pjAAncnoNpOLH8N5E5cNk2jzUArQCeZXABKxvocFGPoD1tGGYCbTPamILI8vEqJncolSm1N4AYWn8pPwsAL2A26iR1wgbMVNmViGE9QTPzHriyOM1QGKXBW9rbmFFu8E4rvPVCHugUC2pNQlZszrJkxuRpP8sTxZhYWX2djBE7I7YqLUMfT2P3w5eF6yPlwmlAykaocIzKKiFuRYdyaYYSCQSCDvhcbgtU30qv/JgPdz9cNnhJEp02ALMxBVlglYktOki5IEEncQOmFYTTqK1e0fFFY5hH8rT1OTtLTYqkkszX0yxuwNzeOmAX2jvpXLoNiXqGQRsFRdySbThpyKaRvBPrpvYbLLfEe84BeNvDdbMMlWimoIhUpBRjzswK6zLWFxuI6zg8llppZeCc0TtzGgq+j/zPv1wZ8KcNOazdOk90gu/fSvS3dmUT0k4C6xH+Pfriwfsw4YQlWuf/ALh8tRE2Qyx7/E0fNThSNgc5egxk5iiJaddglTxxwz7vm6lNJSmQj012hXUSOps4YXJwvrSAFsWh9pfh41KS5mmOeiNLLpsabGdVttDMN5sxNoxW3lGwKkFtvWfYxeQZXIGEk76IOJsjQpk+zzLRmKZZj5eYdstUHSQorUIgyNTIwkRaYN8Wzxbh/mIUmJEegBEQV2Ahuu0DtiveB+E8xSyeYZ6ZSqrUq1FTBbXQJqA2kLq1aLmYZptizstm0r01qLZHUOoMAhWEiRssAwZvyxvhpl5Vg4vL3pynRLA1BAKg5wokiTJHY/mkhrADptviF4g4YKtCqhIUqEGoyQpGmohIX1kWBaHOD3HPwgWIBqMDpmBC/wCokxI1EDSSs6wAcCcrRp1qBqI6tSQOXqlhoDAQ51Gw0gidIuwtp3xzrYLG/BLNfbhXBJOX4EwzVPLE0azOCzIlWBpF2VpKurESQN/0OHnwD4Xp5KvU01GirpZaTAAqUDAcwgVJVjdV6DCHxXP0mq06uSGbYpUSKrU/wHZCxUU4QuTqcgaiAeuL3p0AItfp6fLrba0DERMDRomsTin4ggv4aLrp9+/8nGR79/pf9MbB/wAe/wC3643Hv3/F8FSi1B7E+/njMbj/AHR+n9jjMcuWnf8AX6ncwMLnj3iApZCt/wD6Dylt/qsf21H6Y3jMAefCU3hGgzMB5hUxwXhbZzNUsvMCo0MeygFnI9dIMeuL2p0AFCoNKgQoEAAfCo+gGMxmB4cANT3a73GUN5BVF4i4i1TM1WeDDsigiYRGKqB+m53MnBz7NsoIrGLFqYta4DMf6jGYzC0BubVbHaTQzA03/r9k1V1C2AEmNhJvfc4gPRJPN16TPxHoNthjeMxstK8PIBVrqEIiJuTsQovYTF8L/wBolNUyWaqCAdOXMgGRGYUAz33uMZjMCdqUeLQBI32f8Q+854ee7VqdOm7aaxaoskhE5WJ2Lztiz8tUDtabIfTchfn0xmMxAFAqz3FzgSlj7VuIvlkytWjVelULOpemzKSkSFMG4kA37YV+H8Xq5hDUr1WqtJAZomLDsMZjMKYr/wCa2uxtZvRecnw/zs1RVIDNVT+oM/QD9sWN4g4Qtd6dRyadfLvqp1BN0PMyHT0PcGQb3BIOYzB8CLYUt286pmjp91JyXDxckAkzJjqBp7zucR85wBGIgLE3i1tuvoDjWMw8FgWkTO5MUq1Rf9LmPkeYeuzDBPwfDZg0zBDoTcTBWBN/9pYfpjMZjCbpP6r383jwGv8AxBT9SpRe/ex09Z6X3I6465hhTo1KigclNmFrcisw3Oo/CP1ONYzGkdl4+PVw9FUFbMNoC2kdZN5tcdepxa3hN1fJZdlUKppgR01AlW2ieaTJ3xrGYRwY1K9J238DfNSeP1vLyddwBai8AzBJWAIB25h16YqA0rBZ2iD19MZjMRizqFbsNoMb/NWtwDMNUy9FmEl6a6mIUa91JsRc6d2nvGJHhFyiVKLtK5RnVrX0XdIP/EmYA2xmMxoR6t1XmsR4ZHAcyoHinh/3unVp1ndVZkLBGm3LypqUCJAMsLkGQYDFfp+C8uaa0VrZqvRFQv5RqIlMta7AUwWNu42N5MnWMxZ26Vi2T/RylZ4BVUiIhoChdgqqCANuvoI3weQGADe1zESetpPXueuN4zEIq9R7/r8/rbHoe/592FsaxmOUr0Ce4+s4zGYzHLl//9k="/>
          <p:cNvSpPr>
            <a:spLocks noChangeAspect="1" noChangeArrowheads="1"/>
          </p:cNvSpPr>
          <p:nvPr/>
        </p:nvSpPr>
        <p:spPr bwMode="auto">
          <a:xfrm>
            <a:off x="63500" y="-628650"/>
            <a:ext cx="1943100" cy="1295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data:image/jpeg;base64,/9j/4AAQSkZJRgABAQAAAQABAAD/2wCEAAkGBhQSERUTExQWFRQVFxsYFxcYGR0aHBwYGhwgHBoaGSAdHCYfHiAlHx0fIC8gJCcpLCwsHR4xNTAqNScrLCkBCQoKDgwOGg8PGjAkHyQyNCwqLSwqNC8pNCovNCoqMSwsLCosLywsNC8tKSwsLC8sLCwsKiwvKSwsLCwsLCwsLP/AABEIALcBEwMBIgACEQEDEQH/xAAcAAACAgMBAQAAAAAAAAAAAAAFBgQHAAEDAgj/xABAEAACAQIEBAQDBwMDAwMFAQABAhEDIQAEEjEFIkFRBhNh8DJxgQcUI0KRocGx0eFSYnIVM/EkgrI0Q1OSomP/xAAaAQACAwEBAAAAAAAAAAAAAAADBAECBQAG/8QANBEAAQQABAMGBQQCAwEAAAAAAQACAxEEEiExQVFhBRMicYHwMpGhwdEUI7HhQvFSYoIz/9oADAMBAAIRAxEAPwC659zjY92xkYz/AD1xRcs/XC/41462UyxqruWVAZEiZMjUNM262/pg/wDp0wnfaXx+jRyrJUgs3NEwVA2fY3mAAfikjviHaBFhbmeBVquKPHqlSp51UlnJBNUFkdQdwpBEKBPLp/c4sfwN4lrVi1OuNS8xo1hs6qQCpIszAEHUtjcXKkmqf+kq6guSG2awBBjqtypn9r4dfskpnzXBbVopaRGogI1SQCzWuQxAUAfFvhSKw7UrXxssckdNbt7090rTAxD4zTmi/oNQO23+MTcK32hVtWWXKJBq5x1oIN4UnVVZv9q0wxOHqWGmTLPKKe4B/bHUDHLK5cIiovwqoUdLCw/bHXELlmOOczS00LuwVVEliYAx2nArxLlg+VqqVVxpkq1gdPNBN4mO3bHKRRIBSjxLx7UqOUyxRBI0mBUYiSNT30U1noSWuLCcSOB/aWtQqtWjUuJFWmNSsinSahQS6LqI3Bid7YqTO5uuwqKSfKklRWgqoJtp1AyYi8zbe+OnBM+PPAY08qDTILIWRmLQQpZnEMxSLlUGqdsBhD3yAFbE0eHERyjVfSKn+PXGA4qip47agtOnl3DWLy1RqqaSSsS48wyw1A6hywb6ox5419o1WpVXyWNNRTOpFMtr2YkhT1jT6fPBp3CE0d0lh8DNOA5o0N6+StoHGsV/4T8XVDnfu9V2ZatJXphxDq0XB5VJBW8kdj1OHTiHGKNBS1SoiAW5mAv27zirXhwtClw7435Nyg/jrPvTyx0VBSJIlydNpkqCLqzQQGg/LtS2Z8TArKNpZpUhwBpncgLKgkGJNxLERh58c+MaOYoslFmeXQFlRgIVZME3kGoOlpGKu4rUpl1UTHNLfmaAIW0dv59QCQB7lo4V7sO05hurh+x3Pu9KujMzLTNOJqeYAxU6tJGy2BCSYHUzixIwnfZVlEpZBAtSm7VCah8tiQNUQvNzAqAFMjee+HGfe+GGihSzZ3ZpC6lrEFuO5cVDTNamHBAKlwDJ2Fzv6DEfxXxc5XJ166jU1NJUf7jAH7kHFPeY4yZzDMjU9DH4xr1udOtgCWksxJH6gTgckhbsEfC4VswJc6uA6lXpRrK41KQwOxBBFt9rWOPfv+MV19jPEteXq0wp0q+oNfTzbr8+WYHeeuLFwRpzAFAni7qQsu6WY1Hv/H0xuMZHvbEoK84w+/f1xv37/XHkn3t76Y5cvNRoHse+mI9JZOrv73P02xuuZMD313PyGOtNYH8/5+mIVtgvQHv/AB9euMPv39dhjfv31OM9+/1xKoVoH3YfscZjL+4/nGscoXfGe9sZ/bGN7vjlZA/FPiYZNFOnW7khVmNhcn0HbrOKZ45UauzPVbWzkaj85gfICAB0wyeN+JJmOJEO1M0srSZQrNZqhBLQLa9LFZQEE6QAb4TvEVUZQ00/ElkDOr7qwlHCj4gA6usNMhVYMwbEyYR8gDo3671/a2MBiocP4Jmb6X/SgL5tYr+U0Fk1YnkMU1DjrdgsnuT1Mu/2e8VXJVjUrOhSsqJUZTs0yjMDeBLAnoDfYwocLr+ZTq6V+Ao5Mw2kkgi1o2bmEWM98E6dR6tKropqtMR5hNRBdVLfnYm9yYEmYnpjPzPsaUnnYfDZXWdOdr6EU4UOE1fvnFK+Y3o5IHK0p/8AzNDV2HyGlJ+eKy4Z9oOboaStcsppoQlTnWIjlkBpt3F+4OLN+y3OI/D6arIqISK2q5NVj5jsf+RYn9R0w4yQO0WLiMI+EB245hOEYi8Rzy0aTVXJCosmBJ+gFyekYicQ8T5eixWpVAYbqJYj5hQYwmeOPF9PM0RlqBYPUqKJZYEKZsZDA6goB6Yh0jW6XqqxYWR/iynLxNcFGP2jZgl6tPyynxGkyk6VmBDJzTBGokEAkRH5l7xB9pGYrU25tKENKILabrBO5BFrxfpgDm6a06V2bzmAVqbUyDOsSUZHUNFjzAySfTAvLvqpz/quOv6+pj/xhQl9jMdF6OKPDOBETRY29/dROJ8Z8xVpU6hcagQYCgAX2F/nP84JcHySOv4i6gTIYkqwIHcG4ggCdowu5XJ1AdIAKapkkTBtBvPQW74ZqWbCqFHyA7np7+WDTnu2+Hfgl+zYu8e50o0+i3nuCrTGqlrtJKhiJAGpjPxQACx+RwPy2c1QVcoAQgdidMkAvriWAk2N5AA+U/K8bRa6h5CsrLqDaTTLEBagJBFtjY2LdYOF3iWaNDMN5UBNR0gTEAxIncTJAN4MTacGGGJibI82Sg4rGd3O6OEU1unv1TJwfj7ZWt51NtdVVJDLzUgjDm1yA5IJva0dTYE/FHETWqh6ddWUIiKz06qqW0/iMrNT0kFyzTI3kC0hf4NlatBvOq0mh1Mys8rg9DvYgxeQTgVxXPKtVjRqVDbTBdoURYAsdUCD1tYScQzu3NyoMsk8TxK47jiEQq5omg6CBqly3MG1R8ImAOsx8jeMDstQa62sLvEmCJmf+NvQE98R8lUlZbUxY3jc/U9ZxJyrm7NqGqSBNrG0gWjl69sUeQLAKPEBJlLgLI8h72ThwVhTUEHSwvaQRbuNjthz4R49zNOnVHLWWnp5qjSylp7XcQJvt32GEHxDx6ktPLCmdaohpuQNJLltZJDXPMTBMWtFrh8hn3D6xEkEbn83b1Bgj1AxbDQhznvkdWmnn5dEfGyiRjI2R2QdeYA69fynLxN4+esj067h6bwGQABQA6nVHcR1JN7YXK+QpM1qnMBfVcxsADbYdYJiPqv5mpLMN7kfQTH0xwqcaq6fLsbQDHMR0BjftfA2RurfVJ4qRjXWwUOFK0vA3jkZSmaNJVqU9RJZ5VmawYg3gDopEgQbTAtPw/4woZrlQ6KkSabWaBuR0Yeo2kTGPm7hS6FgmDO/ZolT9ZIww8I48qVeYlKg0ilVBEU31CXYHcRykbRq2mQbCsfLKWA6brsbBDHhWvIp+3n5r6Mxo+//ADhIyv2jBuHiuQDmPKqMad4L0VVni5gQ6vH+knthAfxZVqnU1dyrEgEu2oXBhlDrTQGPi+EAnpfESyZDVWkcPg3TWSaA5q9pwqcQzlSpxWjRp1HWnl6DVq4U2cudNJGn/iW/84UPBHjauM+mUqOz02lIdlcqypr1KyzKnSREkQR13avBSGscxm2F81XJWRcUaX4dMRHXSx+oxIdm2UPw5gcc2umnr7KZ6CdTf9/8XjHf376dMYB7/wAD649e/f74uEoTZXg+/e52xnv323xv+vv+2Ne/fbpiVVeSx7fsP5vjMYWPT/4zjMcuXfAjxXx77nlalfQXKwAoOmWYgC8GN5+ncjBjCD9r+s5egiEkvWC6NRAflkA9DeNzijjlF0mMPGJZQw7Ku14JRr1FOWrrWpMC1QVYFWgFBZvNAHMIBgruYHUE5n+CUfOdKo811Ah3Zi2kDkBBYlCBH4Zutge2Ir06+QbRpehVIM61sT0YflcKYIN9JCmxAwKOZKHUxsCJ7mZ79Sf5w4RHLG5hOV5Gg1BJ/jXZaUbZo5GPNPjG50OnXjot1WGXqFqQ0i1kJGzKSGH5rBo9T2wU47n6LKKkFi2jTpkqSDJEkSAZFrHAZlaspZUZlWNR206piTNpg79sQuH5emjMxAM7XIj5dL7T22xlMrTOaITuIw+aTNCLB+iL1+HNVenUoVBRdBTVQx0qgWynULggnUSQd9xtixcrSHBMilJ2UZvNOfNqhmKouszU+G2hXAsvxGTIGKzqcVRRcqALQO36nBjN8ZfiNKhCu1fL0mQrv51EEQ9If/kUDmXdhJEwRg+EDn2flaB2jDCxzQ00K8VcOvla4UvExq1arQE1nUAvQC0mepgFiZJJbECpxA/eKLmeVw30Aa3/APUYCmvFX8OOYEdhex/v6XwTzOTI1EMpIYhWQhha2ofxiuJa104kAqx/GiYw7nHCuw92W8R81M8Rcdl9IKOSNNMhSCAzTLzsY2/jHrM8OC0yyKWESEkjT3NviERax9Tjlwuma7mrVjUqlmYKFAUWZo2k2EneR6DDCgECBdigVXcAGQWJJOwMBVk3JHTZWUmw1vqmMFE1kZdJx+nv+EpkFRpO5H9RaPS9u/0xBrOQCOoJG/axg/vghmqjLU0pzbBdIAhiNZQ6hPKfpYnEB6TfEVYD4pgxzG1/2+mCZC066oAxDn20mhsouQcESxBI3J7Dv6YcuDcC80AKq1MxHmBSwVk02VF1GGchy7pykSgmQRgH4f8ADzVKgr1CUp6iUizMUaJXsAbaupBA2MMOaz1KWpgBSJM2PMTEGZ3LFjPae+CSSBpym7I9AgRxyGLvBQDT6khc+J8eLURpqhjU+MkuCCIJ5dCosmDyzYRIG6Z4hRTX5YEhbKdUdI1HfbfBzi6U6QMBWZ5XUEuABdlAaAY26fLG+G8BpV6auPw6pLGZlSCeVSvSB1GKNLYRmK52fGfstG2qEZABNBjZhIPa/pb9MHM3QWnSYC5cQJcGARBIA7Dl9IG2OmWymgJRrquhCWDKurVqMsdwbQBp7X2xyWhQ0E6oIU9Cp1apg3IHKPoTucVoP1DkQsLazsOnRL/ESLHqXH7HE3htVnaBTVrGJuoNuZh+aBsu07yJGMTghzFYBdXlS5RoPOq/6Z+Ix2nr2xJ4qqUyoSAPhN47C/frOCZnRkCtVzWCbPI4+DSxaH5tpq1Gqs1RmJOrUJZrTqMHp2x5o0JvBB6f5H84iZWsJ0vIE8wAE/QHcjBXh7nSHgNpG4AMBRqOq4iL3O8DtiXByVa9g+EaciolbMkEn0222/e22PGQVnPIrs07KpJkztAk4mVOHVGVqhVgFIDEiPjJAF7wSDt2wX8CeHKeartliY82m4FTmISoolDE8wmVINiC3oReF5aKGh6KMQC45zRA4HmimW4h5dBaLMfNfzS1NSummraGVKhG7Oafwk2AAPYry5o0kBFUanEsiNAFufVvB6TAiSBtjmeGVcvXqUaoKtSYqyi9xvp2sRBBAuCDjpw3Ja6ZAULqYkkdRb+5/TFJXgmzoAiwwyHKWak2Uc8GKq1gwdCzKaY0nVoNZSoc6barmFkxJnsL54IqGjT0GU0gL9BBkDrMyOhnFF8AyyUnposLqdbm17R/YTi3fBXE9Xm0etN2M7AlmLMB8tS/We0Y6BwddbIfaeHMYaT8Vapo9+/1xmN4w+/f1wysReTjyR797Y9+/f741GOUKDVrNJhZHyOMxKKDtP0J/nGY5Vpd4xV/2pcYR61OhM+WrF7CAagGkfMC+2zDFmnMD+v7YoTx0T/1DNXv5lvlpH/j9MLzuIbotnsmIOmtw2H9fdDOK8ZOhaNas70Q2pZGs0niAyTcreGQEArMQQMKlXOeZUiQVGq4m5iA0G8EdN8SsygfUHIBgaSOhkR/b64Fj8OJW5/NML9Lb/PBoZbp0mrgr4thY8si8LDuPd0jGXVNQn4NS3/22k+lsdszSRVbmk/kEkyZ/pAk4yhTo1FnWKbC5pk2CgH4XZgCw5RG9za2PT0hr0uwB0yxLLNlJKgatyYEb3uMJljibTrpmkto1XCj9kJzygU1B3dv2HsYMUnflFJSpWIeTYgbjSP5wE4/lmWsKbRKohgGY1qGg9jzXHTBfLq9GlRdysVaZqAgfkFRqZmYgypNp3GLPY4NC6DERmZzToDpfOt91GCua9R6ra33LECSTu09et/1wxUeFq1KnpUsSg1EAmGJMzfuVtbYk2vgdlaa1X1AygBBIPxGbDbbv8wMNPDc3SVW80SwltDSp0UwISmRs9RyFkfAiVDYnB2YSTFfE6iOHH5KkuIjwjf2gSLJsbV5/ZBPvecyauEy3nUKwKtqplwxUmHUrdSp2O0gxN8D8nWY8yMEn41dbCm8BQR+fV2AMWMzscy/ih6dOqFMyskeoHxAd+nr12nC0megB2DECBSVoOhRFmJiZg2uQIEwTir8O6J/dSDUJc4h5/djNh+u3LRccxVqUioKTI1DlDgxI6zboRtYb2x7yb167LQVVLVdNNVsCdJ1ATYDY+vTriLxbNmpWLUlZF0qDLaiTElmjlBPYWAgDbESm1TWp55BBDCxBB3B6QeuLUQa4IZeHCyPF90b/wCv2pLBGmlpLTvzllgdAFIEd5xFzOaZWDIRY6dgRMGbG0bYjcYzWpy7KFcksdKjSSfzAbLPUCQZsBtjMo/mBZBMSxjuTH9ZxEuVzhIPJHgldkdh3acvuuVHPPVJBAmAGe+20AbD5DDTwrMBAIgWiPlt+lx+mAFLLaL9Te2wn5b+9scc5nyFCCRIMn+MAeBMQ0JvCO/RMdI7UlO9WhTq5dqvmKtU63pS1tNHlZHFgCxkiJItYAzhXOYpVDqZWGm5iw9ATP8AY9scOBtUY+QkTWdWFhMoCAxPRVBLE2FpJ2x6qZsZZ6iUix8wRDqNujrBhmIJAtyhjub4dxDGOot4CvQcFnwYqVl95rmNkHgnyh4v10Xo1qbNTCypo/huDIVFVTKGZAnSCskyYx3y/wBmddqCs+WR2eahBq6nCMvIpB07SSSTLGDaIxG8CeE6lY84EIRVqAhmAC2VIW7MQW2FtT7zBsDOPTFU8SqCsNBFOnRqKKRnblkyQJYwQLzvGF2vLo6cdOaNMBHPcQAsfDV6nYEdd+ipziXh1FZkqUfLqLIIUlTIj1IPe4/XfC2+Xei0qTA2dR0Nr9t9vX1xYXG3aq71mu7Euf5j0gx9BgFlOH06tHMF11GnSBQ9Vf7xTTUP/axkdR6wQHDEyOIB0T3aEDY4g+gHdPqgX/U3YaGY2GnS0iwmBsNpO/U4YPs3zOjiWVXVY1VBjuQygdohj+uFjPM5qEVSXZbSWZreknY74N+BkNTO5agW0q9VRqSFdYM6kYXVuUSwuRYyLYPxtZLnODSCBxVm/bPwOii087tUZhRcC3mAqSpJ6FQpv1FugwrcEp0K1KkzVHVmaqrDkRJpoG5WKtAmpTBdhFztAOGz7RPBVdqFFEzVbMfjCKeYqUhLaGjQxVCWNxpk/ETaMV3m3rZJgH+85erTDFEjQUL76GWxDWuN4vth2JkdEubZ51aXjkl7sNZJl6XS4cbzGms9ImRSqskxBMVNMnp06Ys7wTxgU3ysQwqIPMab6q9WoGLEndalNUHfV6xijc9mi7xMkEktvqcmWPrfrhs4HxJVSsCwDPSUKB8WsVabrt8MaWJNv1IwvK1rD3jG0CnGvfiW9091lvHnf4X0rONRhL4B9o+V+70vPrMtTSFcvTeNa2MuE8u8TE9b4JZr7ROGohZs7lyBuFcO30RZY/ocSDYsLGewscWngmLGvfvoMVjmvtcr5ltHC8jUzHeo6tp37LsP+TD5YsHguarVKCPXo+RVI5qeoPB2sQYg79xscSqKbPu+MxsE9P5xmOXKNxClU0g0m0spDRA5gN1vsD6QfUYqn7V+FoyJnqbaTUYUqq6dUMFN4FyYSLbwptfFw4+bvtF8QZulxSsW10tLhkQiF0qCKbqoLI0yT5m5JYctxijmZkxBK6N+YGkm1s1ruYBt+br3H1x5ekY3F/TBLN8UpVxr+7KlaeZ0JCEnc6Ngflb0xx4blFq11VyRqMAdTAsPTtgZIbsNlotaZas2Tpy+a6cG4dVqg8kpT0hnmAuowAYNyYMASTG2GOj4fp5fQ2gmSpIcEBwCCy9wpFjEmOuDHAuAyF0VKVELDw9QoXDHSCOUzsV1T+YiemBGc4vVZ9ehlaHi5WFgkrNiTpmxkm4uMKPcXEFui1sOI4rY8gkcfsp3GMnSzeaqZqoml6hBKK5C2AXoNRmJmcTcwtFlpg0aailT8pGmoSKYLEqNVSLl2mQZBjtgLkKzMBqJVQAAAYa24NrRset4EYklgQeUCIvBk6j3N9sUkc9vxP8Al+f9pyPCYd4tkenW/wCOPqp6/dCgeuc1TIUS1PynTlAAkQGBCgC5MxvjjxnhRGXfMZevTzOWUSzDkq09Rj8RDfqJI/TrgXX4pT/OVYCYABseloI974XOP8Qp1OSkJJjU0EW7R17z6Y0sPiWyM7t7PWvZ9b9FlYzDOwzjLFL/AOT/AAANPovNHiBapCWW4J3EenXpj3SqwjPAgX0gdxeJ2iN99seOH0ArAdNQk/1x6yFDVC6rsyoE6nUCJ+UwD1upwOR5kNXdc1SL9oW7Qm/IEps4b9nD1eDZjPspWtarQWSv4FMc9gdmUsRInkWDzYR+DZUtVACkkS3ayiesYd/tl48/358ojkZbLrTRKSmEB0AmQDBImL7AR81nwXxTy87SJAbUwXZGZSTyshqcisGi57mIMYOWW2lhsmLX5yLO6gcZpnWVO4mR2+mCHD28p9USCLqdoi477nHTxRmqJrU69FAjvLOpVAliNMrTYiSJDCFv0F8e6tamtNa9AoySA1F2Gukx3WDd0NitQbWBg4XdF4QGlakWIBe4yCifdLrxCui0iqkMSRfUWMD6QCWv35uovhaz2w7j0xOr8akDkQwGBkAzqM9hfpPraMeeH0mzNXUxXkWw21aRAVehaLxMn1xzI8uqG+UOAirfTUrQ4k4QpZFYQwRFTUOzMo1MPQmMNXhThmXfXWzVQeYiqKNIG5IBsYEyLbR1vOydxKtzQPy4KcErQxY3ne8diIPz64rI45MxTeFjZ3piafUK0q9fIU9J0ul76mqgmASQNDEq0kC8gRB7nKfBaNdVNLMljAmKjPACwzKGYGNRnpCgnqIS/vS1H6UgI0KDMsWUEDaJ+L/2414I4ecxUYAEICxYg2KDmIvYMfhBtGr0OFh4hdLSkb3ThTzdXrrt75pu4Z4YbM0tQrikWJNIushkH52FmAYCV9FJM9EhstmMtVr5VRSTyWK1qr6SmkkMkmqpCo2lSAF1NHWIFp0cyvmhRCg/hosrNioVQGadosI3SSCyVXHcc8X5WnUfzEXMVFEaTTQqtwQru8mAbaYAkXCsJOhCO7jyt815nGYx8she86bDyVe08lTqVIrVKDhfidCaVQKFnY01Vxuvwl+t7Lgz4X4KuXzy5hG8yjQqFuZkRtMlELflDSy8olt7DbHHPeNvvVVQ1LLUirz51KkC6UipUiSeaCS094NowOznFtZFNKfLSCFyQXaQIaWMwhMnRAHpgEhIOi0sIGSRW7jzP58tE2eOvETZ5qdN6Rp+WzQstIZo+M2iCAJtBO46rXFHzgQy+YdafMimqaqqyyFZeaZHQifTB7h7rmk8wVFy1NU3YNUarUBYzYyyIIRRMiLTvjn4Z4JUrVwCzOqsGap8JVVMgqGtTY6YA3F+xIFmdmoHX3wTrGxd18FZQeH3PPoqvop1NosJ/sOuGDguUclURC7sYVFF2Mz07RcmwvfDl4w8MU62aTQi0KoV6lZgCUCJdqhVROoQdgJ5bXBwAbNoqtTy+sI6hXqvapVH+kgf9ulY/hgy27Ei2HpXNlFvNNHztZuEY6F2WNtuPHgBzKcPBHif7nmxQBD0KhWmxS81rA1hHxKWlIFtASNjqt2rkKb/ABU0b5qp/qMVv9kvh6S2adfg/DpSNiPjYfL4B25hizx79/pikZJFlJ48MbLlbuNzzK806YACgAAbACB9Bj1799MZjD799MESC1Pu+Mx6BPT+mMxy5esKH2m8Ay1fJVqtakrvRo1TSeSGVitoII6xY2w3BvcdsAfHdFn4dmlRWZjSICi5PeAN7TiEWMAvAPNfMmYyYWSCAoPw3t0LAm0TAPWSPp64TlS9aFB5QWsO1gf1O+CAJ1Bk3BLAxqt3jqPTrt1wx/cPu9LkUCJOZRNJFF55AxVifRlM6DE6dWBNjkliL2jZbh7uGdrHGgTfl/RU/IcXC+UtenzqrU1KMBLSWQX25pXf8wwP4syClQWnSOpqiHRBZmgy1iZiLTN5PfAPirsV62G/XUDII+v7xgnwXMsDTq1BVeq6A6gATMwumQdxBgRc2jqkx5yBxTM+DDpyG6WL9VxyVBqiXca5YsAOpYm3SCDAIm3fHbMZVkUxF7ySSJggSf1gW2+eJfEOLsZR6YVgb8pVpF9iBG8x69ZEcaefCzTqgquZRVVphATUBBfsvKw1Xjcek4eEzy5R57J/ESjC4cPd0G/DbRL79DvB63Ei/UG3YHHvNKCocEAgQTbY32BmR8hiHmnKnzAT8txB6H6DHWjmQ4HKIadIUHfbaN+uJLXXaoJWatPvqptDI0mpFg+k01Asw1u5Ek6DeBOkR6knYF8+yvwHl6lb73qeolFuTUsUzWHVJ5nFPl5iANRsOXFfZLhdVnQoCIMl2VlEC3UXNyIH7Ys/gXFs1SoChlxqFMkkqgZpYk83pM9Jsb4L3wY6iNeQ3WbLg3ystjtjxOlefmgX2m+B1OdrVSKr+ZFTVSCsV1WKshIJAIkMt4sRacVxmeEijUCE1FZmhC0IbMIJEwpPQkwD6XxafGMrn69TzGqV1JBAVXWiIQSQoBBOmdhMXwFTwy6l2rB6vRi7Cp8ChjcG8CoDI/1WO8EEleK9Pqlv0b3eE5b52FXfFcx5leo4kBnYjpuZ63xHFLUTC6j2A1H+hw/cb8ABHGpalFiwB1cwPVoN+aAYubiIxnDcxTQwvl00ABKspYkG/wBSABckSWNwMDdiBWgR4+zHuJzEVzGqTuHcKDEB9QJIhY/KFLMTJWNl6jlJPTDzxPxBlM5QYVQtRaEMACKNVYMaaR0FKtKDCjSrARKiSSNzQNTUwpqWC6irAkESmqmSIMHYkEHeIwSqfZYaKCrUqw9dtK0KK/DJDFSTcwYWFXfqMFZMCzMUpiMC5koibqOaT+C5FK2apodSU61ZQYMstPVeGIiVWbxFsRqGdAYj8pMr1tvBjbpt1npi3KH2XU8u61R97hUYENTQwXQpqmnqI06iw5TcDphFzP2buHBo1aOZp6hCip5TlewWppvHYnFjR0dxVBmYQ+LYcUPyFYsYUTa5AMD5m0C+/wCk4tLw/wAL+7ZZUAPmVQHYDcyQyAdZGroRDVANSt5ZK74W8IqMxqqU2QUIDK5/MSAqjUSLlgbTKgwCSAXfK0Kpc1SyqiP5nms6KBYwwayyVLfl0gO4lkqL5Q2MGbTb7omJnkMYDtzv5cPyfRLP2j+HWXKrUqIPMpOoVtQLLrJBjTBjUP8ASqglWXQdVPCfw3hmZraQ+o0w6h2UAsUJEkAA8wE2MydNsWp4woJXy1Y60XTLlU1MnmB9wzIsGV5lE9CRIBNcLxHQWenSDKI0CWgMoALQDB1RMTFyNsdLK5myrgsFHiLdJw2XnJeCvvVR3V0y0fl8w1jUkmCgZgzEdZbvAnlPDL8Op5TPUlzrKKJUGp5QL+YgusSAy6jysDBALSBj3lM82pi2x5thzFusfU/oOkY7ZnPUnf8A9QW0MoVaqyxpN/vWPxEMLIBBABKneew8hkkDXDVO4nAdzGXxuOUbjiOo2UvjXHVpU6aqlF2JNRqiQGBYn8IwokC0nawCgKOaLkPFbKQ0wDumpgGIt0IIYRZhcGIwN43lKmWg1llYHl1EPmUqgOxpuOVrDbfuLYX6ebLHVsenvc/PGjIz9W4MLcpHG7v6BJRTMwTSWvztd/jX13KsfJ59n83NHmZWVaqdGo1tSsLbX5Z6cp6HC2vCatXNJQoaj5pBpzAOhpPOVH5YYMduVu2DvgSp5lSqoiXyzlQwlS6FXWR2DD9AcPfhynQyuZWu8U0zNNjR8yVajr01HotPLBYmJuNPqcZrIjVHhun8RiQ1xyb0KrlW3p/CdeAcIXK5elQT4aaBZ2k7sx9S0sfnif799sa9++vfGDDS84TZsrfv33xr376euMnGE+/dhjlC0VPsE4zG/e3+cbxyhan+nfvgT4r4t93ylWpEmNIG0luUfpM/TBDzD67k9BthS+01yclHeogN+4Y4ETomsOwOlaDtaqWrSpiiW1DWSFK7No0gh9pN7E9LesQuJ8ZrMqUUhjUZtegDXX1tq/EIBdjqHeDC8sgkyM4gZoAllvquoW/SLycFPDPhxmDmmuuq9RdBgSSnMyoT/wBtU+JmBuTSUxN6Q4hobliFHjxtegxeGcTmlIIvQ7ZefmFKznhFqNLVXE7a1VvgY3CNA6/6haZHzB1c5EKiQKaKW8y0Q0cpDSykkXA5ZvAE4duF8ZUJVXMgq1NGFVCul36vOr85MT6kNYKowoVnp1ZMQtyNRBMbCTa997YT0boBd8OKbYHyg5iAW8eBBXgVfPlRppOQ3MHdpAiQCYmNQsb2wEzySRTpKXBqAUzeXVZAaOxY26b9rTOKsy8y1J2WVMRAi4HcYXKGZqEsAzgMSGAYgEdZvfbrvhyM5bJBH0KysSJvC0kHlxCYa+Zy4UImVWpTAA83zGSqzL8balJRlLGVlfhj54DZrirsVJYyqhQdiFEwJEbSf6Y4V6lgBMD645ZOhqqBehIm/Tr+2LueX6lCDBGcjNz705J5rcNjJeazVEq6UgFpBaowI1A3Eo6kQf8A7bm82zgviMUGqMBq8yms306TJA6HqTtB6zfEDMO5p+X5j+WDrCEyobbUB3gnEGkgNQr0AJIm8ahb/PYjB8TLhpWBzT4x04dUfC4bEwOMcgth68eifmOfqMan3Kp+JrYAI4Cip5cRBHSktrTqYRfEet4gzNcVFTLTLNr0rUYq9RPKIYi4aF2PXfqcH+G8arZnNjPOWy+QUGRVqgIxVSkhRZudheIkRJNsLNbMu+VqGk7Umq5921gleUUtXTm6i364V7oVdnn6BQ2Zx8JY29Bx3OlHVC/GHiOu34Vai2XJcVgDIMyx6gSsuxn6biTrILlnolnqUXqMAUDVfIZJVpVhUgOAYMrqBg98MfEPCr5xxVrUwgphaSrULAmSAGZYnmZp1G1tseK32f0w4VjrOh3UImqy6QANTQJ1eizYMScCNHYEozS5grO0dBZ+o/KBeFAv3iXdFSnUXU6kGmYBOnYhlHyO4EHDrxfxQq5qjWX8ZKSyFOpJe5JGoSY5bkHYbRjong6mggVGMVAh0BQACzLNxNtMG0Sw3AuveI6H3Y01Yh0qmQrLpKgFTpqaSOsr+U8rbWxEcUsjxG3SyEZ0mGa0yPskA3pXDXrspme8Wqaq1sulShUuX/EL6mN+pI072iDPpgpR4/lq0Zlk8vOUWDeWgOnMPOmnA6HWVJ6gT8QMis+MZo02V0vRqgMLhmpyTNNjvZgYLAEqVO84JeH2zs+fQoeaE6uo06mRogeYpYwSYHp1wZ0E0biH1/aVdisI6MGNrhQ36cieR2ViZbJmmkE6qhJes4/NUcy5JJEqAoAEqNO8BlqJJocWWjHmMi63001aSXqrJJBgkBWJBex1tBCtrV1OhxHiDT/6Ii5GtQXUXBEgsdQi+rVeS8iXL9qmTbLD7xWZauZqME1G6U1UEmnTEgQLCI6NIAJBM1tCx76rKc4zPy3ufqU10+HUnXTVRjTqjkAukf6XIi6hAQjgwLQY0ipa9HQajVqVQ0251NB0qwWgiTqAiD27W3AOpxF67mkjVGZjpjUYYmxG8GQLzv1k4h1PClSpfypmIJambkqoglifidVtYEx0MJiZsu4Pyta47Okw4NSCz1+uqN+HfC6cQyNXMhTRqByqIoDE6Bs4CqIJbYXtM3ACnW4JXVoYBROnVqtvsY+Wxjphi4b4eqgaaIUyFblqBrNpZSQLfCyt6BpwJzPGmMq0BQnUkwbg9Yj0xUua6QANKYigmZG7LK08xySlxLIQ2lja/pBmGESYv/GIbZNk3sD1Gxw3cb4fTqIM1SMEMKdVCV1AxyuIuwHwEkAg6ZG+BtI2iLf09zh508mElLXj0WdBhIsbFnBo++CzwxxeplqoZCs6WUTeNYiYbf8AXtg83H6703pu7VFeoKhNQCQ4EWvAWD8KxsNhIIP7um5Ue/6f4xO4flqlYsKKPU0iWgSij/c86V+bEbYDiJf1Dv2Wkc/ytHC4ZmFbeIINVR41y1V1/Z1x37xkwCZqUT5bAmTA+AnrdbT1IOGqffv+MUX4d42uRro6OtSTGYZDqTyzslMkDVpvUNSLtCg6QZvFGtPQ9f6ft0GCs0GU7jdefxkdPMjRTXXS941jPfv/ADjxUqhQWJAUAkkkAAASb7AAX/nF0mvWkdY/QfzjMLNX7SuGKSDnaEjs0j9Qp/rjeOUI5q9Ow274TvtVzBGR0gXeqAO86WiwHf8AjDgao/qd52+WBHG6xJRVWWAmQSunVy2YKxBaGExIAPfA8tikeOTI8O5Kq+EcFGfrZk0SlOjRC6GgmTpmDeQGCM/pIEdMGfC1Cu9JloMtKjCLUzBcK6AnzKhS8jVI6flW+GHJ0qIoVCoNN89WNOC3wtekQsW0rFRhtJIEXGAPFMn92yeaFSmKZzVcJRo2hEomfMtbbYjeR3sNzAHZx6rWhndMzu3a2QG3r0J6/wAJY8eeJBma71aY5eWnTmxYCQHa25udrCBgPlKBNSmanLTDp0kKgYFmIE6jpkxftfEOswepSQ6gCQCVALCZuoJAJEdxhsoZTKVFAGf8quwPLmcv5aE9BrDFV7zLbzGH8GXxASNDbdZ1u+QqgVGMdC64Xlwa2gK2053+Vw8X8Spvl0KvSZnq1XgAB1puSyh+XUOZyDqJkqpAEEGvcgvO036j64ZvFOTrZdjTrpDGG1KwZWTYFGFiN/r2OFPMZj8TUo+m/wDTA8S90ngIquN3aXa2KCpGuzC72pT+JEahERH9LYm+FszTp1tVXLrmKekhqZJQweqsLhh0PqcDc3WdiupQoKahfcEmD63B22vghwWIbuSBhTM6EB1JxrY8ZKWg6FNtTK8PqXoZmrlWm9PNUy6T1AqJMfMziLwzgK1M/RoCrQqLVEFss5qQASxnUogwLCD1wPq14gTc/vfEPh+aLP5iMwIAggkEG+xF+uJkxTJvE5mvP+6/lMswckJDGS3yFK0/CfBK2Xr5qlUSoMkUcqKoGmpBBBgWkoDMASImYGK7JfRTjYAkX2Z9LEz0soHyUeuJlXj1dUZfPr6WUgjzXIM2ggt1/fEyrlMuUDZfMgrEaM0jUSsGAdaqyH9rdcGwsztXQgaD/LryQJ8M2M1iXHWjbeBbz3/KauEeZmsv96bNU8rR1BWmmrFqh0uzkmILOQy3JBNjEY98Q4AfvGTptm6tejmrhwdJ+EXUXWGBXoDA+WEzgHF6goNlC6Cia8OyjzY0leZCpOoAAbbxvhs8ZPNHKmkRUylFRSp1kqBmLMFkPEFbUwPmbxIGFn1TtLrdXYH5206g6600qtNa3v1RXLeGOHtXrUP/AFWugpZ2epCwI2gz1nYbHFTcRzra6VMklIUiTsQS1r2BJJi1574d+G5s0OGZmvBVs0wy9IGZKjVrN7yZf/8AUYrniecBrrylhT06gCQp5uZSwIKggkahft3wSLUihRony5FQ9xiY9znZqcG68f8Al6Jk4ZwupXWoadNClFGNRngILWWSNJc7AevTDZwXxXRWnRFSnrFTSoLMVOovUUuiIupmimjbACEVSCMKrZtswqrUgU0P4dJF0UaYm+lQbkk3ZiWPe+J3D9KimqTciYLAsC9dgNNEeY4AtDlUvYSS2IL4S6mEk8b49VGKjn7vNKAAToBwFbae7T1w/wAU5JdE0TTMSquhLnXzkJTUE3KlzCgSCeuK28c8ebM1nq0xopIIpCTZZnUQ0aS0AldhAHTE7LPpARRDaVPlhQGJXLs3NSokkwWn8eqVF7RbATiecoOjFlqUmYHUKXltSM7siMUanMatIJUHYAWDEUrmO0IvrtXGuqzmYdjgSQ4ga2NweF9F64XmSHpmmNRVkKjeWVlgdyS1sM2SzGcp6VGTqsF1wpp1Y56q1hsB8LKBHUTOFjwmYq0L/DXpLJPaot/3nFneIOH8TfM1GytVhQJHlqtVFEBR0O0lSbnrhIQ5C4a6HgtifFB2S6otuz/SS+G8ZzSqzUUnyUQ1GCkhVpAKC3NFxSgjqAbYVeIV40C8tKiO9iP5w9eGHH3HiVMrzimWYk/7GXTAG4Ickkn4trYQuIOAEZkDgOJUsVmekrcXP7YhoLXsN6qXSZmTANGlbcRx1/hHPB/Dw1cKU10gmmu5IASnVBUsWYgC5BUbkraYxrOeHRl6r0sxm6FJ6Zgr5dZ6hHRtAQC4IPxHpiHW4s9RQmlaVFTqFJGbywR+ZubVVqTHMxPQAqBhu8L8EoZ+ipqFxUouQxkgvRbUyqAsAGZWbwNUTIht0kbiP8jxJ9/ZJvZNG0yXkbyaNQEtJWylP4adbOP2rRQoydiEQmo3TlJGPWf4tWzAC1G/DHw0lQU6S/KmoAO/xNJxB8WcPOXzteishFeaYm/lkSlxfY9b2wKWR+nz/rgUk7yMrfCOnv8ACYghhsSOBceZ/CK1MwBILAtBtufc4+j+EUtFCit+WmguSTZQLk3Jx8r1TAY9wR+tjj6ryNUNSRhsyKR8iAR67HFcOzLaV7VmMmUVtf2UiPf+P74jcQ4dTroadVQ9NolTMEAyAYjUJG2xG84kx792xnv33wysNDKfhvKqAFy2XAGwFJP4TGYKKvu+Mxy5RSnS42HQepxW/wBo3hLM1qy5rK5jy2FNUK66iEQxhqbIDMzdf9s36Way/wAmw+mI2YoBrN36kdLm2IClU5x+qVWjli5qeRT0OWPxVSdVRj66rfTAnOcVq1gorO1TQuldRmAxv8/mb7YL+Lcq33nMVFBZBUbWVVj5ZmIqW5QejfC07gyACDAiQQR3BkW+WMuZsjSS7Yr22BMBiYG1Y+d8UFyxnNjaL6b/AOlSB79cE8w6bEE9xuLd5EftjwwC8wUAr6frf1xErZ2mRzkr85Iv2I2+uCzzd88OYKAAC7Dw/pmOEhBJJN/7Q3iCsrKAIRhFPTJiTJVd4uZgd/U455WmK9Xy6ppqxsKhISWFgpMaOsSwHzwf4Y9M1qXnlxSaoAxQXVdi0wY+ISACQCesY48R4T964pmaVOlpHmusLGlEU6GdiJ2A36sR8ixESRqsHtBjA6mnr0Hv6IVmuEfjFFRgy01Z0XmhhZj/AKtJMNFyAewnDLkvCtdqFKpl6BqU3W7UxqPmKSrK8EkXA02iOsyMQOBcJ+8ZoIoVAYLkSoCUwASNyDYAR+YjF6cB4aqUwoUCP9Ij/cf7TufniTUmh2QgTgyCKzbqka/h2tUdaDqabs0SQRpj4mJIEBRJJmIBxAy1BKFRkWqtVQxAdZ0uBbUJuJ9zY4uP7SstWbh9YUmY8gDoBPISGqNYgWUNaDMnFM8PowLzeN9zij2tjZlOtp/CTvxU/eDSh5qZnNJUGRAIuCP74mVn0qfqT9Pnbc4EsShDpyuDIIG3ePocda3EQacEDULR0PW3f5emE8l1XNbZlylxfW26NfZP5L1qtOv5ZV1qaS/wrUKgqZPUAMP6YbeK1stl+Hfc1zKZio1ZahKDlgRN5IN13m/pituCZJqaklWbWdRIgiBccx5euCy2Hqbk97dzc74NPMGktASOEwbnhj3u5GuoukdznGqNXJZejLF6L1CYEDS5MQx6x/U4WOJ5ZXpwqKL/AEv+9rXN8SiJ9T+vpjS0WqOKVJS9RjARRqa9thtYXJgDFYJpRK18e496pyaCBsLmSaA2fnrouJomk2ieVkSoh2JV1kT6g6lP/HBPIoxohxdGepKgMY8qmSZRCoPKZ1VXC323JEeJazUqmXpVTTL06JRvLcOEp6y1Om2mRrU6yYJsyztOPPh12aq2qPI8uCjwEaoZRTDcsjWbnoY/Ng5j7uUkrIfiDNhgwHY16Dijm6NTsdKsDTUa7rSppelRK0gQzRFWo0QYPfXFPDlOpRzGYVzyGoVpoEcErUKgny0C005SYvAHxHfB7hVOSjBjWXzNNSZemy+ZcimFWmLJOog6YtMgDhxetoy9emx1MWVRqaY8xC2ygIphztO1zhhuUeN3DVZDHyOd3bNzp78kpcKy4imp2Zl1fJmE9Ox7YsbgfhFsnxcBKdQ5cK4FVlsZQEgsoAnUCOk4roU4EDaNvfoMEqXiPNoIXM1gNv8AuNt+vzwkJ2Z3OdxNr0c+CkdG2OMgCqo+mqNcAB0cXHXyan/yqg7fM4Q+J05pkRO1v1t+4xPeq/NBYarNzEapvDQea5O+I7oIM+yRv++I74ZmmtlP6QtZICfiAHyFJt4l4BMj7vULyoby60Bp6EEIAwvswUicMPg7g1XLU6lN2Aq1GDSCGgAQoBgidtwRcdzgtwPiXnZSg++qkh/96gIwgX+JYvtHrjtWEMjSQNiNv+Mgbj4d+mGhGA7MF5yXFyuYYXHQfNVn9p/DtGcWoF0edSDFYgB1OhoE/wDEz1mcKdP9P2xZP2o5QtlqVezLTqFdVgQKoBAYKIN1FwZvcYrQVB3wGXda+AkDoRfBdVoSwB2JEmJgTvHWO2Ppvg2UFLL0qQcuEpogciCwVQA1u4E4+Ya+sEAcs3nqIM8ojfa+Lu+yPijVMo1FiW8ghUm50FZA9bqYnv2xeJ1GuaX7SiLm5xs3f196p8n9vf8AnGT79/zjR9+/7Y86Y9+/74aWCuumff8AnGY4MR1An1j+TON45ctsb9Og6na+OTC309BvtiUy+56n5Y8Gl7idh646lypnxhro5+q6s1N9ZZXViG0soIuOh7XBjAt+KI8feMtSqmf+5T/9NVjqSaf4b/VRg39rKMubhZDGgjDa+ksCB6wB+2EKjnncmCDabKO8X64UEs0LjlOnJeoZFh8RCwvFOrcaFGK9DKNdczXo7grXoecL9npG4+a4DZvh1AHkziOSwgDL1lmCIILAAfXHutmG6MJHcRgdX1EjVIuJ/X0/vgvftduwWhS4Z7BXeOIHAo1Sqp5yK5qMXrcxJXYGREgAGZB3EAQALYLPl2yi5tkctWdWYuIQhTzalAtYkmRaQLCIxG4z4UoTN1p6+UA6mki6iZYgW2mN++JHHuPLNKn5SE1SxYOdI0m0EnYkxE9R3ggrGBovisefE947KNG8uikfZ5lDR8ypUV0LFFXWCs0yCzEFhcHlMj0w3eHPHWWqh6TVStRXcfiQivzX0EHYD8sgxtOA3hTh5XLeWdemoXIVwHlGCqANR0lN4JF5sDfCX4j4SOapQA5WPnBQdChYVagBUHTsGdbBtwoZRgdFo0U52SyEv47KzvEnjbL06LBaqVXZWCU6bKRJsC2mQqjcyZOw9KbqVvLHxWHy+WIiV38xV3mwjmkn4dMTJwbynA2PmmqqMaVJ3KHUdLKpZFcDqQrGJmBFpwItc8i9loxyRYSM5CbQinmXa5/YD9rY65OsyVabqzKyurKwNwQZBHaN8H+N+GwGNTLU1NESWZWLBBA061jXT3IlliwkiDgFkUmqW5SoWBDA3mJtbripGU2EzHK2ZrQTZOmv1TSeKBjNTL5eoSZLKpy7n11UGUT/AOzGmrUN/KzE9vvFOO5ucsWP9cD1qRtt+npvjVPMByqgEljAAEySYHXFDipXaOAPmE7+jw7RYcW+Tip/3ykF/wDpVJ71cxWqD/8AVfLU41W4rVZDSUrSpHenQpikp2HNp5m2/M5xF4hSekVLqeaYuDtBIOkmDcW+fbAutmmYadgegET8z/GL/qJ9tvJUGHwh8Xx+ZJ/pTcvRR6qKKdOpMiGEKCOaR6Qp2uem4xJ4BHmqoqU1U1JYgDTBOsKshrBgsSC9/hkYECoVGoG63U9QRsR/nD7SUEI6V6RJQEanSi5ZVqszNCGoRqInRBsSN8QyylMURG/NVWK02Cm8MSKaljIYBtXOREMQQawU7H/QsGxFpxB8SrTOlXq+WXOpWbUaasiqpDhByqbgsJ0tBNsdqzOhKBdJsgZiikx5VEGajO5sHN94iJwP8RoRl1rOSWLroMtsxqMYkKIC6dl6CTa7RIaNRaxsOC+YeKr4qBU4HXC6hSaolz5lAiuhA6zTkgQPzAH0wMqZlRZmUHsx0n9DB74yionUvKe6yrfqsN++CB41mIj7zX+tVj/8iT1PXphJxwzuBB9816pn61oq2u66goalQOYTnYmypzEz2CyeuJr8IK//AFFRcsp/K4L1mH+yivMOl3KD541V41mHUqcxXKkXU1Xg+kAx12OBbuiWsJvAF/qB8uuJY6BuoBJ6ocrcVIKc5rR01+ppWh9mfEKbZarSpoKaUqvIpYsxVxIZ+7FlvFug2ux5mlEoNiJUT8+g7EjrthM+yvPq9CtRiKiuHMXlHXSkxc6Sp9ObDdVTTsxKzESDGogDl6Rbrhyy4WV5WdjWSFrdhzXhKavTZHAZCCjA3EHeemx6SRGKg8VcEqZTNmhTUMuhXSo6leU7z0JDArImSNhi3EzAVp6GAdvn/wAZuRAwp/aTRB+71huuuk1uh5k//pW6zfFcocDzoouElcyVrQaDiLSIeHMAzvU8xgBaIUDqAPkcWN9jdU+bmB+Xy0n562j+b/LCFVJNN4BY6TYAyRuYgE7T8vpi0fsyoZUUvNy7FxVGkl/+4Cg1FWA5UPWFBkQZIjCmHDnHMtvtOSOGMw8SFYAPv+nqf2GM9j+PYx59n+/9p/THr39P5H6DGivLLaufc/wMZjR+Z+kn+lsbxy5d597bY8t/jv6nHmP4G3674jcQzopUqlQ7IjOb9gT/ABiCVIFmlUP2j8dXM5nk+GiGQG12kyV9CbfT5YU/D/AamYqsaSE6FZmIB0hQpIBPckAAdyOmPOeJO+/X59f3nFn/AGX8IFHIioVAeu+uSYJQGEnrEAtH+7GfH+44r1WLIwcLQ0a7Kr668p+mB+Y3X5/1IwxeLciKGZrUkBKhpWxsGAYDb1gHqPXEfw94dbN1oB0LSAqMzDpqAAUAXJPeBubxB5gp1Is8g7nOdiEYzXgpv+otmTUHlqxZFMhwRKrT7BQeoMkDab4lZvIZKoEZqeupTJu1p9Gk6GSb6TPW1yMO4yymbDe9o2km5ub98Q8xwKkRcCLbX/3H0O4xrBtheJc+ig/himRRbWdbmo5JuxYgKZMWnYWAFhAXbAfxZkygEV1yxWqHFWX5S1MzT/CUmXgntCsD6tOQyApDTGkMZie9zIX0GBPjbg9Wrl2VKTs7NSdAqXbRq8yBuSqvPqAT0wu/QlNREOq0j/eWU6qfE0aoYHLSqpUMm6q5ogifmJ64sPPcLXl0rpNVmL6iW1fhBTImY02gG3Tc4rfgnh/MU8xTqVMtmFpUnFSo3kuAqpck6gB9JxbtdtTUh/pUyNt9INhfYHEs+EomJaGvABSv4u4fm6VKgclVzXmDUDSpMdPlouokUwTszAGxJm+EupxevVaMzIq07aSgpkA3MqFUST1gbDDh9qx/Ay4AbWHapKqeVYgtIuLlRJIvhJ4VxF62vz61WoAFC62apEkz8THTYYXmPhK0ezm+Np81uvX0iBv7/nBHwnw01apeCVpDtI1MNKj6CW9IHfAypkJMI2pjAAncnoNpOLH8N5E5cNk2jzUArQCeZXABKxvocFGPoD1tGGYCbTPamILI8vEqJncolSm1N4AYWn8pPwsAL2A26iR1wgbMVNmViGE9QTPzHriyOM1QGKXBW9rbmFFu8E4rvPVCHugUC2pNQlZszrJkxuRpP8sTxZhYWX2djBE7I7YqLUMfT2P3w5eF6yPlwmlAykaocIzKKiFuRYdyaYYSCQSCDvhcbgtU30qv/JgPdz9cNnhJEp02ALMxBVlglYktOki5IEEncQOmFYTTqK1e0fFFY5hH8rT1OTtLTYqkkszX0yxuwNzeOmAX2jvpXLoNiXqGQRsFRdySbThpyKaRvBPrpvYbLLfEe84BeNvDdbMMlWimoIhUpBRjzswK6zLWFxuI6zg8llppZeCc0TtzGgq+j/zPv1wZ8KcNOazdOk90gu/fSvS3dmUT0k4C6xH+Pfriwfsw4YQlWuf/ALh8tRE2Qyx7/E0fNThSNgc5egxk5iiJaddglTxxwz7vm6lNJSmQj012hXUSOps4YXJwvrSAFsWh9pfh41KS5mmOeiNLLpsabGdVttDMN5sxNoxW3lGwKkFtvWfYxeQZXIGEk76IOJsjQpk+zzLRmKZZj5eYdstUHSQorUIgyNTIwkRaYN8Wzxbh/mIUmJEegBEQV2Ahuu0DtiveB+E8xSyeYZ6ZSqrUq1FTBbXQJqA2kLq1aLmYZptizstm0r01qLZHUOoMAhWEiRssAwZvyxvhpl5Vg4vL3pynRLA1BAKg5wokiTJHY/mkhrADptviF4g4YKtCqhIUqEGoyQpGmohIX1kWBaHOD3HPwgWIBqMDpmBC/wCokxI1EDSSs6wAcCcrRp1qBqI6tSQOXqlhoDAQ51Gw0gidIuwtp3xzrYLG/BLNfbhXBJOX4EwzVPLE0azOCzIlWBpF2VpKurESQN/0OHnwD4Xp5KvU01GirpZaTAAqUDAcwgVJVjdV6DCHxXP0mq06uSGbYpUSKrU/wHZCxUU4QuTqcgaiAeuL3p0AItfp6fLrba0DERMDRomsTin4ggv4aLrp9+/8nGR79/pf9MbB/wAe/wC3643Hv3/F8FSi1B7E+/njMbj/AHR+n9jjMcuWnf8AX6ncwMLnj3iApZCt/wD6Dylt/qsf21H6Y3jMAefCU3hGgzMB5hUxwXhbZzNUsvMCo0MeygFnI9dIMeuL2p0AFCoNKgQoEAAfCo+gGMxmB4cANT3a73GUN5BVF4i4i1TM1WeDDsigiYRGKqB+m53MnBz7NsoIrGLFqYta4DMf6jGYzC0BubVbHaTQzA03/r9k1V1C2AEmNhJvfc4gPRJPN16TPxHoNthjeMxstK8PIBVrqEIiJuTsQovYTF8L/wBolNUyWaqCAdOXMgGRGYUAz33uMZjMCdqUeLQBI32f8Q+854ee7VqdOm7aaxaoskhE5WJ2Lztiz8tUDtabIfTchfn0xmMxAFAqz3FzgSlj7VuIvlkytWjVelULOpemzKSkSFMG4kA37YV+H8Xq5hDUr1WqtJAZomLDsMZjMKYr/wCa2uxtZvRecnw/zs1RVIDNVT+oM/QD9sWN4g4Qtd6dRyadfLvqp1BN0PMyHT0PcGQb3BIOYzB8CLYUt286pmjp91JyXDxckAkzJjqBp7zucR85wBGIgLE3i1tuvoDjWMw8FgWkTO5MUq1Rf9LmPkeYeuzDBPwfDZg0zBDoTcTBWBN/9pYfpjMZjCbpP6r383jwGv8AxBT9SpRe/ex09Z6X3I6465hhTo1KigclNmFrcisw3Oo/CP1ONYzGkdl4+PVw9FUFbMNoC2kdZN5tcdepxa3hN1fJZdlUKppgR01AlW2ieaTJ3xrGYRwY1K9J238DfNSeP1vLyddwBai8AzBJWAIB25h16YqA0rBZ2iD19MZjMRizqFbsNoMb/NWtwDMNUy9FmEl6a6mIUa91JsRc6d2nvGJHhFyiVKLtK5RnVrX0XdIP/EmYA2xmMxoR6t1XmsR4ZHAcyoHinh/3unVp1ndVZkLBGm3LypqUCJAMsLkGQYDFfp+C8uaa0VrZqvRFQv5RqIlMta7AUwWNu42N5MnWMxZ26Vi2T/RylZ4BVUiIhoChdgqqCANuvoI3weQGADe1zESetpPXueuN4zEIq9R7/r8/rbHoe/592FsaxmOUr0Ce4+s4zGYzHLl//9k="/>
          <p:cNvSpPr>
            <a:spLocks noChangeAspect="1" noChangeArrowheads="1"/>
          </p:cNvSpPr>
          <p:nvPr/>
        </p:nvSpPr>
        <p:spPr bwMode="auto">
          <a:xfrm>
            <a:off x="63500" y="-628650"/>
            <a:ext cx="1943100" cy="1295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data:image/jpeg;base64,/9j/4AAQSkZJRgABAQAAAQABAAD/2wCEAAkGBhQSERUTExQWFRQVFxsYFxcYGR0aHBwYGhwgHBoaGSAdHCYfHiAlHx0fIC8gJCcpLCwsHR4xNTAqNScrLCkBCQoKDgwOGg8PGjAkHyQyNCwqLSwqNC8pNCovNCoqMSwsLCosLywsNC8tKSwsLC8sLCwsKiwvKSwsLCwsLCwsLP/AABEIALcBEwMBIgACEQEDEQH/xAAcAAACAgMBAQAAAAAAAAAAAAAFBgQHAAEDAgj/xABAEAACAQIEBAQDBwMDAwMFAQABAhEDIQAEEjEFIkFRBhNh8DJxgQcUI0KRocGx0eFSYnIVM/EkgrI0Q1OSomP/xAAaAQACAwEBAAAAAAAAAAAAAAADBAECBQAG/8QANBEAAQQABAMGBQQCAwEAAAAAAQACAxEEEiExQVFhBRMicYHwMpGhwdEUI7HhQvFSYoIz/9oADAMBAAIRAxEAPwC659zjY92xkYz/AD1xRcs/XC/41462UyxqruWVAZEiZMjUNM262/pg/wDp0wnfaXx+jRyrJUgs3NEwVA2fY3mAAfikjviHaBFhbmeBVquKPHqlSp51UlnJBNUFkdQdwpBEKBPLp/c4sfwN4lrVi1OuNS8xo1hs6qQCpIszAEHUtjcXKkmqf+kq6guSG2awBBjqtypn9r4dfskpnzXBbVopaRGogI1SQCzWuQxAUAfFvhSKw7UrXxssckdNbt7090rTAxD4zTmi/oNQO23+MTcK32hVtWWXKJBq5x1oIN4UnVVZv9q0wxOHqWGmTLPKKe4B/bHUDHLK5cIiovwqoUdLCw/bHXELlmOOczS00LuwVVEliYAx2nArxLlg+VqqVVxpkq1gdPNBN4mO3bHKRRIBSjxLx7UqOUyxRBI0mBUYiSNT30U1noSWuLCcSOB/aWtQqtWjUuJFWmNSsinSahQS6LqI3Bid7YqTO5uuwqKSfKklRWgqoJtp1AyYi8zbe+OnBM+PPAY08qDTILIWRmLQQpZnEMxSLlUGqdsBhD3yAFbE0eHERyjVfSKn+PXGA4qip47agtOnl3DWLy1RqqaSSsS48wyw1A6hywb6ox5419o1WpVXyWNNRTOpFMtr2YkhT1jT6fPBp3CE0d0lh8DNOA5o0N6+StoHGsV/4T8XVDnfu9V2ZatJXphxDq0XB5VJBW8kdj1OHTiHGKNBS1SoiAW5mAv27zirXhwtClw7435Nyg/jrPvTyx0VBSJIlydNpkqCLqzQQGg/LtS2Z8TArKNpZpUhwBpncgLKgkGJNxLERh58c+MaOYoslFmeXQFlRgIVZME3kGoOlpGKu4rUpl1UTHNLfmaAIW0dv59QCQB7lo4V7sO05hurh+x3Pu9KujMzLTNOJqeYAxU6tJGy2BCSYHUzixIwnfZVlEpZBAtSm7VCah8tiQNUQvNzAqAFMjee+HGfe+GGihSzZ3ZpC6lrEFuO5cVDTNamHBAKlwDJ2Fzv6DEfxXxc5XJ166jU1NJUf7jAH7kHFPeY4yZzDMjU9DH4xr1udOtgCWksxJH6gTgckhbsEfC4VswJc6uA6lXpRrK41KQwOxBBFt9rWOPfv+MV19jPEteXq0wp0q+oNfTzbr8+WYHeeuLFwRpzAFAni7qQsu6WY1Hv/H0xuMZHvbEoK84w+/f1xv37/XHkn3t76Y5cvNRoHse+mI9JZOrv73P02xuuZMD313PyGOtNYH8/5+mIVtgvQHv/AB9euMPv39dhjfv31OM9+/1xKoVoH3YfscZjL+4/nGscoXfGe9sZ/bGN7vjlZA/FPiYZNFOnW7khVmNhcn0HbrOKZ45UauzPVbWzkaj85gfICAB0wyeN+JJmOJEO1M0srSZQrNZqhBLQLa9LFZQEE6QAb4TvEVUZQ00/ElkDOr7qwlHCj4gA6usNMhVYMwbEyYR8gDo3671/a2MBiocP4Jmb6X/SgL5tYr+U0Fk1YnkMU1DjrdgsnuT1Mu/2e8VXJVjUrOhSsqJUZTs0yjMDeBLAnoDfYwocLr+ZTq6V+Ao5Mw2kkgi1o2bmEWM98E6dR6tKropqtMR5hNRBdVLfnYm9yYEmYnpjPzPsaUnnYfDZXWdOdr6EU4UOE1fvnFK+Y3o5IHK0p/8AzNDV2HyGlJ+eKy4Z9oOboaStcsppoQlTnWIjlkBpt3F+4OLN+y3OI/D6arIqISK2q5NVj5jsf+RYn9R0w4yQO0WLiMI+EB245hOEYi8Rzy0aTVXJCosmBJ+gFyekYicQ8T5eixWpVAYbqJYj5hQYwmeOPF9PM0RlqBYPUqKJZYEKZsZDA6goB6Yh0jW6XqqxYWR/iynLxNcFGP2jZgl6tPyynxGkyk6VmBDJzTBGokEAkRH5l7xB9pGYrU25tKENKILabrBO5BFrxfpgDm6a06V2bzmAVqbUyDOsSUZHUNFjzAySfTAvLvqpz/quOv6+pj/xhQl9jMdF6OKPDOBETRY29/dROJ8Z8xVpU6hcagQYCgAX2F/nP84JcHySOv4i6gTIYkqwIHcG4ggCdowu5XJ1AdIAKapkkTBtBvPQW74ZqWbCqFHyA7np7+WDTnu2+Hfgl+zYu8e50o0+i3nuCrTGqlrtJKhiJAGpjPxQACx+RwPy2c1QVcoAQgdidMkAvriWAk2N5AA+U/K8bRa6h5CsrLqDaTTLEBagJBFtjY2LdYOF3iWaNDMN5UBNR0gTEAxIncTJAN4MTacGGGJibI82Sg4rGd3O6OEU1unv1TJwfj7ZWt51NtdVVJDLzUgjDm1yA5IJva0dTYE/FHETWqh6ddWUIiKz06qqW0/iMrNT0kFyzTI3kC0hf4NlatBvOq0mh1Mys8rg9DvYgxeQTgVxXPKtVjRqVDbTBdoURYAsdUCD1tYScQzu3NyoMsk8TxK47jiEQq5omg6CBqly3MG1R8ImAOsx8jeMDstQa62sLvEmCJmf+NvQE98R8lUlZbUxY3jc/U9ZxJyrm7NqGqSBNrG0gWjl69sUeQLAKPEBJlLgLI8h72ThwVhTUEHSwvaQRbuNjthz4R49zNOnVHLWWnp5qjSylp7XcQJvt32GEHxDx6ktPLCmdaohpuQNJLltZJDXPMTBMWtFrh8hn3D6xEkEbn83b1Bgj1AxbDQhznvkdWmnn5dEfGyiRjI2R2QdeYA69fynLxN4+esj067h6bwGQABQA6nVHcR1JN7YXK+QpM1qnMBfVcxsADbYdYJiPqv5mpLMN7kfQTH0xwqcaq6fLsbQDHMR0BjftfA2RurfVJ4qRjXWwUOFK0vA3jkZSmaNJVqU9RJZ5VmawYg3gDopEgQbTAtPw/4woZrlQ6KkSabWaBuR0Yeo2kTGPm7hS6FgmDO/ZolT9ZIww8I48qVeYlKg0ilVBEU31CXYHcRykbRq2mQbCsfLKWA6brsbBDHhWvIp+3n5r6Mxo+//ADhIyv2jBuHiuQDmPKqMad4L0VVni5gQ6vH+knthAfxZVqnU1dyrEgEu2oXBhlDrTQGPi+EAnpfESyZDVWkcPg3TWSaA5q9pwqcQzlSpxWjRp1HWnl6DVq4U2cudNJGn/iW/84UPBHjauM+mUqOz02lIdlcqypr1KyzKnSREkQR13avBSGscxm2F81XJWRcUaX4dMRHXSx+oxIdm2UPw5gcc2umnr7KZ6CdTf9/8XjHf376dMYB7/wAD649e/f74uEoTZXg+/e52xnv323xv+vv+2Ne/fbpiVVeSx7fsP5vjMYWPT/4zjMcuXfAjxXx77nlalfQXKwAoOmWYgC8GN5+ncjBjCD9r+s5egiEkvWC6NRAflkA9DeNzijjlF0mMPGJZQw7Ku14JRr1FOWrrWpMC1QVYFWgFBZvNAHMIBgruYHUE5n+CUfOdKo811Ah3Zi2kDkBBYlCBH4Zutge2Ir06+QbRpehVIM61sT0YflcKYIN9JCmxAwKOZKHUxsCJ7mZ79Sf5w4RHLG5hOV5Gg1BJ/jXZaUbZo5GPNPjG50OnXjot1WGXqFqQ0i1kJGzKSGH5rBo9T2wU47n6LKKkFi2jTpkqSDJEkSAZFrHAZlaspZUZlWNR206piTNpg79sQuH5emjMxAM7XIj5dL7T22xlMrTOaITuIw+aTNCLB+iL1+HNVenUoVBRdBTVQx0qgWynULggnUSQd9xtixcrSHBMilJ2UZvNOfNqhmKouszU+G2hXAsvxGTIGKzqcVRRcqALQO36nBjN8ZfiNKhCu1fL0mQrv51EEQ9If/kUDmXdhJEwRg+EDn2flaB2jDCxzQ00K8VcOvla4UvExq1arQE1nUAvQC0mepgFiZJJbECpxA/eKLmeVw30Aa3/APUYCmvFX8OOYEdhex/v6XwTzOTI1EMpIYhWQhha2ofxiuJa104kAqx/GiYw7nHCuw92W8R81M8Rcdl9IKOSNNMhSCAzTLzsY2/jHrM8OC0yyKWESEkjT3NviERax9Tjlwuma7mrVjUqlmYKFAUWZo2k2EneR6DDCgECBdigVXcAGQWJJOwMBVk3JHTZWUmw1vqmMFE1kZdJx+nv+EpkFRpO5H9RaPS9u/0xBrOQCOoJG/axg/vghmqjLU0pzbBdIAhiNZQ6hPKfpYnEB6TfEVYD4pgxzG1/2+mCZC066oAxDn20mhsouQcESxBI3J7Dv6YcuDcC80AKq1MxHmBSwVk02VF1GGchy7pykSgmQRgH4f8ADzVKgr1CUp6iUizMUaJXsAbaupBA2MMOaz1KWpgBSJM2PMTEGZ3LFjPae+CSSBpym7I9AgRxyGLvBQDT6khc+J8eLURpqhjU+MkuCCIJ5dCosmDyzYRIG6Z4hRTX5YEhbKdUdI1HfbfBzi6U6QMBWZ5XUEuABdlAaAY26fLG+G8BpV6auPw6pLGZlSCeVSvSB1GKNLYRmK52fGfstG2qEZABNBjZhIPa/pb9MHM3QWnSYC5cQJcGARBIA7Dl9IG2OmWymgJRrquhCWDKurVqMsdwbQBp7X2xyWhQ0E6oIU9Cp1apg3IHKPoTucVoP1DkQsLazsOnRL/ESLHqXH7HE3htVnaBTVrGJuoNuZh+aBsu07yJGMTghzFYBdXlS5RoPOq/6Z+Ix2nr2xJ4qqUyoSAPhN47C/frOCZnRkCtVzWCbPI4+DSxaH5tpq1Gqs1RmJOrUJZrTqMHp2x5o0JvBB6f5H84iZWsJ0vIE8wAE/QHcjBXh7nSHgNpG4AMBRqOq4iL3O8DtiXByVa9g+EaciolbMkEn0222/e22PGQVnPIrs07KpJkztAk4mVOHVGVqhVgFIDEiPjJAF7wSDt2wX8CeHKeartliY82m4FTmISoolDE8wmVINiC3oReF5aKGh6KMQC45zRA4HmimW4h5dBaLMfNfzS1NSummraGVKhG7Oafwk2AAPYry5o0kBFUanEsiNAFufVvB6TAiSBtjmeGVcvXqUaoKtSYqyi9xvp2sRBBAuCDjpw3Ja6ZAULqYkkdRb+5/TFJXgmzoAiwwyHKWak2Uc8GKq1gwdCzKaY0nVoNZSoc6barmFkxJnsL54IqGjT0GU0gL9BBkDrMyOhnFF8AyyUnposLqdbm17R/YTi3fBXE9Xm0etN2M7AlmLMB8tS/We0Y6BwddbIfaeHMYaT8Vapo9+/1xmN4w+/f1wysReTjyR797Y9+/f741GOUKDVrNJhZHyOMxKKDtP0J/nGY5Vpd4xV/2pcYR61OhM+WrF7CAagGkfMC+2zDFmnMD+v7YoTx0T/1DNXv5lvlpH/j9MLzuIbotnsmIOmtw2H9fdDOK8ZOhaNas70Q2pZGs0niAyTcreGQEArMQQMKlXOeZUiQVGq4m5iA0G8EdN8SsygfUHIBgaSOhkR/b64Fj8OJW5/NML9Lb/PBoZbp0mrgr4thY8si8LDuPd0jGXVNQn4NS3/22k+lsdszSRVbmk/kEkyZ/pAk4yhTo1FnWKbC5pk2CgH4XZgCw5RG9za2PT0hr0uwB0yxLLNlJKgatyYEb3uMJljibTrpmkto1XCj9kJzygU1B3dv2HsYMUnflFJSpWIeTYgbjSP5wE4/lmWsKbRKohgGY1qGg9jzXHTBfLq9GlRdysVaZqAgfkFRqZmYgypNp3GLPY4NC6DERmZzToDpfOt91GCua9R6ra33LECSTu09et/1wxUeFq1KnpUsSg1EAmGJMzfuVtbYk2vgdlaa1X1AygBBIPxGbDbbv8wMNPDc3SVW80SwltDSp0UwISmRs9RyFkfAiVDYnB2YSTFfE6iOHH5KkuIjwjf2gSLJsbV5/ZBPvecyauEy3nUKwKtqplwxUmHUrdSp2O0gxN8D8nWY8yMEn41dbCm8BQR+fV2AMWMzscy/ih6dOqFMyskeoHxAd+nr12nC0megB2DECBSVoOhRFmJiZg2uQIEwTir8O6J/dSDUJc4h5/djNh+u3LRccxVqUioKTI1DlDgxI6zboRtYb2x7yb167LQVVLVdNNVsCdJ1ATYDY+vTriLxbNmpWLUlZF0qDLaiTElmjlBPYWAgDbESm1TWp55BBDCxBB3B6QeuLUQa4IZeHCyPF90b/wCv2pLBGmlpLTvzllgdAFIEd5xFzOaZWDIRY6dgRMGbG0bYjcYzWpy7KFcksdKjSSfzAbLPUCQZsBtjMo/mBZBMSxjuTH9ZxEuVzhIPJHgldkdh3acvuuVHPPVJBAmAGe+20AbD5DDTwrMBAIgWiPlt+lx+mAFLLaL9Te2wn5b+9scc5nyFCCRIMn+MAeBMQ0JvCO/RMdI7UlO9WhTq5dqvmKtU63pS1tNHlZHFgCxkiJItYAzhXOYpVDqZWGm5iw9ATP8AY9scOBtUY+QkTWdWFhMoCAxPRVBLE2FpJ2x6qZsZZ6iUix8wRDqNujrBhmIJAtyhjub4dxDGOot4CvQcFnwYqVl95rmNkHgnyh4v10Xo1qbNTCypo/huDIVFVTKGZAnSCskyYx3y/wBmddqCs+WR2eahBq6nCMvIpB07SSSTLGDaIxG8CeE6lY84EIRVqAhmAC2VIW7MQW2FtT7zBsDOPTFU8SqCsNBFOnRqKKRnblkyQJYwQLzvGF2vLo6cdOaNMBHPcQAsfDV6nYEdd+ipziXh1FZkqUfLqLIIUlTIj1IPe4/XfC2+Xei0qTA2dR0Nr9t9vX1xYXG3aq71mu7Euf5j0gx9BgFlOH06tHMF11GnSBQ9Vf7xTTUP/axkdR6wQHDEyOIB0T3aEDY4g+gHdPqgX/U3YaGY2GnS0iwmBsNpO/U4YPs3zOjiWVXVY1VBjuQygdohj+uFjPM5qEVSXZbSWZreknY74N+BkNTO5agW0q9VRqSFdYM6kYXVuUSwuRYyLYPxtZLnODSCBxVm/bPwOii087tUZhRcC3mAqSpJ6FQpv1FugwrcEp0K1KkzVHVmaqrDkRJpoG5WKtAmpTBdhFztAOGz7RPBVdqFFEzVbMfjCKeYqUhLaGjQxVCWNxpk/ETaMV3m3rZJgH+85erTDFEjQUL76GWxDWuN4vth2JkdEubZ51aXjkl7sNZJl6XS4cbzGms9ImRSqskxBMVNMnp06Ys7wTxgU3ysQwqIPMab6q9WoGLEndalNUHfV6xijc9mi7xMkEktvqcmWPrfrhs4HxJVSsCwDPSUKB8WsVabrt8MaWJNv1IwvK1rD3jG0CnGvfiW9091lvHnf4X0rONRhL4B9o+V+70vPrMtTSFcvTeNa2MuE8u8TE9b4JZr7ROGohZs7lyBuFcO30RZY/ocSDYsLGewscWngmLGvfvoMVjmvtcr5ltHC8jUzHeo6tp37LsP+TD5YsHguarVKCPXo+RVI5qeoPB2sQYg79xscSqKbPu+MxsE9P5xmOXKNxClU0g0m0spDRA5gN1vsD6QfUYqn7V+FoyJnqbaTUYUqq6dUMFN4FyYSLbwptfFw4+bvtF8QZulxSsW10tLhkQiF0qCKbqoLI0yT5m5JYctxijmZkxBK6N+YGkm1s1ruYBt+br3H1x5ekY3F/TBLN8UpVxr+7KlaeZ0JCEnc6Ngflb0xx4blFq11VyRqMAdTAsPTtgZIbsNlotaZas2Tpy+a6cG4dVqg8kpT0hnmAuowAYNyYMASTG2GOj4fp5fQ2gmSpIcEBwCCy9wpFjEmOuDHAuAyF0VKVELDw9QoXDHSCOUzsV1T+YiemBGc4vVZ9ehlaHi5WFgkrNiTpmxkm4uMKPcXEFui1sOI4rY8gkcfsp3GMnSzeaqZqoml6hBKK5C2AXoNRmJmcTcwtFlpg0aailT8pGmoSKYLEqNVSLl2mQZBjtgLkKzMBqJVQAAAYa24NrRset4EYklgQeUCIvBk6j3N9sUkc9vxP8Al+f9pyPCYd4tkenW/wCOPqp6/dCgeuc1TIUS1PynTlAAkQGBCgC5MxvjjxnhRGXfMZevTzOWUSzDkq09Rj8RDfqJI/TrgXX4pT/OVYCYABseloI974XOP8Qp1OSkJJjU0EW7R17z6Y0sPiWyM7t7PWvZ9b9FlYzDOwzjLFL/AOT/AAANPovNHiBapCWW4J3EenXpj3SqwjPAgX0gdxeJ2iN99seOH0ArAdNQk/1x6yFDVC6rsyoE6nUCJ+UwD1upwOR5kNXdc1SL9oW7Qm/IEps4b9nD1eDZjPspWtarQWSv4FMc9gdmUsRInkWDzYR+DZUtVACkkS3ayiesYd/tl48/358ojkZbLrTRKSmEB0AmQDBImL7AR81nwXxTy87SJAbUwXZGZSTyshqcisGi57mIMYOWW2lhsmLX5yLO6gcZpnWVO4mR2+mCHD28p9USCLqdoi477nHTxRmqJrU69FAjvLOpVAliNMrTYiSJDCFv0F8e6tamtNa9AoySA1F2Gukx3WDd0NitQbWBg4XdF4QGlakWIBe4yCifdLrxCui0iqkMSRfUWMD6QCWv35uovhaz2w7j0xOr8akDkQwGBkAzqM9hfpPraMeeH0mzNXUxXkWw21aRAVehaLxMn1xzI8uqG+UOAirfTUrQ4k4QpZFYQwRFTUOzMo1MPQmMNXhThmXfXWzVQeYiqKNIG5IBsYEyLbR1vOydxKtzQPy4KcErQxY3ne8diIPz64rI45MxTeFjZ3piafUK0q9fIU9J0ul76mqgmASQNDEq0kC8gRB7nKfBaNdVNLMljAmKjPACwzKGYGNRnpCgnqIS/vS1H6UgI0KDMsWUEDaJ+L/2414I4ecxUYAEICxYg2KDmIvYMfhBtGr0OFh4hdLSkb3ThTzdXrrt75pu4Z4YbM0tQrikWJNIushkH52FmAYCV9FJM9EhstmMtVr5VRSTyWK1qr6SmkkMkmqpCo2lSAF1NHWIFp0cyvmhRCg/hosrNioVQGadosI3SSCyVXHcc8X5WnUfzEXMVFEaTTQqtwQru8mAbaYAkXCsJOhCO7jyt815nGYx8she86bDyVe08lTqVIrVKDhfidCaVQKFnY01Vxuvwl+t7Lgz4X4KuXzy5hG8yjQqFuZkRtMlELflDSy8olt7DbHHPeNvvVVQ1LLUirz51KkC6UipUiSeaCS094NowOznFtZFNKfLSCFyQXaQIaWMwhMnRAHpgEhIOi0sIGSRW7jzP58tE2eOvETZ5qdN6Rp+WzQstIZo+M2iCAJtBO46rXFHzgQy+YdafMimqaqqyyFZeaZHQifTB7h7rmk8wVFy1NU3YNUarUBYzYyyIIRRMiLTvjn4Z4JUrVwCzOqsGap8JVVMgqGtTY6YA3F+xIFmdmoHX3wTrGxd18FZQeH3PPoqvop1NosJ/sOuGDguUclURC7sYVFF2Mz07RcmwvfDl4w8MU62aTQi0KoV6lZgCUCJdqhVROoQdgJ5bXBwAbNoqtTy+sI6hXqvapVH+kgf9ulY/hgy27Ei2HpXNlFvNNHztZuEY6F2WNtuPHgBzKcPBHif7nmxQBD0KhWmxS81rA1hHxKWlIFtASNjqt2rkKb/ABU0b5qp/qMVv9kvh6S2adfg/DpSNiPjYfL4B25hizx79/pikZJFlJ48MbLlbuNzzK806YACgAAbACB9Bj1799MZjD799MESC1Pu+Mx6BPT+mMxy5esKH2m8Ay1fJVqtakrvRo1TSeSGVitoII6xY2w3BvcdsAfHdFn4dmlRWZjSICi5PeAN7TiEWMAvAPNfMmYyYWSCAoPw3t0LAm0TAPWSPp64TlS9aFB5QWsO1gf1O+CAJ1Bk3BLAxqt3jqPTrt1wx/cPu9LkUCJOZRNJFF55AxVifRlM6DE6dWBNjkliL2jZbh7uGdrHGgTfl/RU/IcXC+UtenzqrU1KMBLSWQX25pXf8wwP4syClQWnSOpqiHRBZmgy1iZiLTN5PfAPirsV62G/XUDII+v7xgnwXMsDTq1BVeq6A6gATMwumQdxBgRc2jqkx5yBxTM+DDpyG6WL9VxyVBqiXca5YsAOpYm3SCDAIm3fHbMZVkUxF7ySSJggSf1gW2+eJfEOLsZR6YVgb8pVpF9iBG8x69ZEcaefCzTqgquZRVVphATUBBfsvKw1Xjcek4eEzy5R57J/ESjC4cPd0G/DbRL79DvB63Ei/UG3YHHvNKCocEAgQTbY32BmR8hiHmnKnzAT8txB6H6DHWjmQ4HKIadIUHfbaN+uJLXXaoJWatPvqptDI0mpFg+k01Asw1u5Ek6DeBOkR6knYF8+yvwHl6lb73qeolFuTUsUzWHVJ5nFPl5iANRsOXFfZLhdVnQoCIMl2VlEC3UXNyIH7Ys/gXFs1SoChlxqFMkkqgZpYk83pM9Jsb4L3wY6iNeQ3WbLg3ystjtjxOlefmgX2m+B1OdrVSKr+ZFTVSCsV1WKshIJAIkMt4sRacVxmeEijUCE1FZmhC0IbMIJEwpPQkwD6XxafGMrn69TzGqV1JBAVXWiIQSQoBBOmdhMXwFTwy6l2rB6vRi7Cp8ChjcG8CoDI/1WO8EEleK9Pqlv0b3eE5b52FXfFcx5leo4kBnYjpuZ63xHFLUTC6j2A1H+hw/cb8ABHGpalFiwB1cwPVoN+aAYubiIxnDcxTQwvl00ABKspYkG/wBSABckSWNwMDdiBWgR4+zHuJzEVzGqTuHcKDEB9QJIhY/KFLMTJWNl6jlJPTDzxPxBlM5QYVQtRaEMACKNVYMaaR0FKtKDCjSrARKiSSNzQNTUwpqWC6irAkESmqmSIMHYkEHeIwSqfZYaKCrUqw9dtK0KK/DJDFSTcwYWFXfqMFZMCzMUpiMC5koibqOaT+C5FK2apodSU61ZQYMstPVeGIiVWbxFsRqGdAYj8pMr1tvBjbpt1npi3KH2XU8u61R97hUYENTQwXQpqmnqI06iw5TcDphFzP2buHBo1aOZp6hCip5TlewWppvHYnFjR0dxVBmYQ+LYcUPyFYsYUTa5AMD5m0C+/wCk4tLw/wAL+7ZZUAPmVQHYDcyQyAdZGroRDVANSt5ZK74W8IqMxqqU2QUIDK5/MSAqjUSLlgbTKgwCSAXfK0Kpc1SyqiP5nms6KBYwwayyVLfl0gO4lkqL5Q2MGbTb7omJnkMYDtzv5cPyfRLP2j+HWXKrUqIPMpOoVtQLLrJBjTBjUP8ASqglWXQdVPCfw3hmZraQ+o0w6h2UAsUJEkAA8wE2MydNsWp4woJXy1Y60XTLlU1MnmB9wzIsGV5lE9CRIBNcLxHQWenSDKI0CWgMoALQDB1RMTFyNsdLK5myrgsFHiLdJw2XnJeCvvVR3V0y0fl8w1jUkmCgZgzEdZbvAnlPDL8Op5TPUlzrKKJUGp5QL+YgusSAy6jysDBALSBj3lM82pi2x5thzFusfU/oOkY7ZnPUnf8A9QW0MoVaqyxpN/vWPxEMLIBBABKneew8hkkDXDVO4nAdzGXxuOUbjiOo2UvjXHVpU6aqlF2JNRqiQGBYn8IwokC0nawCgKOaLkPFbKQ0wDumpgGIt0IIYRZhcGIwN43lKmWg1llYHl1EPmUqgOxpuOVrDbfuLYX6ebLHVsenvc/PGjIz9W4MLcpHG7v6BJRTMwTSWvztd/jX13KsfJ59n83NHmZWVaqdGo1tSsLbX5Z6cp6HC2vCatXNJQoaj5pBpzAOhpPOVH5YYMduVu2DvgSp5lSqoiXyzlQwlS6FXWR2DD9AcPfhynQyuZWu8U0zNNjR8yVajr01HotPLBYmJuNPqcZrIjVHhun8RiQ1xyb0KrlW3p/CdeAcIXK5elQT4aaBZ2k7sx9S0sfnif799sa9++vfGDDS84TZsrfv33xr376euMnGE+/dhjlC0VPsE4zG/e3+cbxyhan+nfvgT4r4t93ylWpEmNIG0luUfpM/TBDzD67k9BthS+01yclHeogN+4Y4ETomsOwOlaDtaqWrSpiiW1DWSFK7No0gh9pN7E9LesQuJ8ZrMqUUhjUZtegDXX1tq/EIBdjqHeDC8sgkyM4gZoAllvquoW/SLycFPDPhxmDmmuuq9RdBgSSnMyoT/wBtU+JmBuTSUxN6Q4hobliFHjxtegxeGcTmlIIvQ7ZefmFKznhFqNLVXE7a1VvgY3CNA6/6haZHzB1c5EKiQKaKW8y0Q0cpDSykkXA5ZvAE4duF8ZUJVXMgq1NGFVCul36vOr85MT6kNYKowoVnp1ZMQtyNRBMbCTa997YT0boBd8OKbYHyg5iAW8eBBXgVfPlRppOQ3MHdpAiQCYmNQsb2wEzySRTpKXBqAUzeXVZAaOxY26b9rTOKsy8y1J2WVMRAi4HcYXKGZqEsAzgMSGAYgEdZvfbrvhyM5bJBH0KysSJvC0kHlxCYa+Zy4UImVWpTAA83zGSqzL8balJRlLGVlfhj54DZrirsVJYyqhQdiFEwJEbSf6Y4V6lgBMD645ZOhqqBehIm/Tr+2LueX6lCDBGcjNz705J5rcNjJeazVEq6UgFpBaowI1A3Eo6kQf8A7bm82zgviMUGqMBq8yms306TJA6HqTtB6zfEDMO5p+X5j+WDrCEyobbUB3gnEGkgNQr0AJIm8ahb/PYjB8TLhpWBzT4x04dUfC4bEwOMcgth68eifmOfqMan3Kp+JrYAI4Cip5cRBHSktrTqYRfEet4gzNcVFTLTLNr0rUYq9RPKIYi4aF2PXfqcH+G8arZnNjPOWy+QUGRVqgIxVSkhRZudheIkRJNsLNbMu+VqGk7Umq5921gleUUtXTm6i364V7oVdnn6BQ2Zx8JY29Bx3OlHVC/GHiOu34Vai2XJcVgDIMyx6gSsuxn6biTrILlnolnqUXqMAUDVfIZJVpVhUgOAYMrqBg98MfEPCr5xxVrUwgphaSrULAmSAGZYnmZp1G1tseK32f0w4VjrOh3UImqy6QANTQJ1eizYMScCNHYEozS5grO0dBZ+o/KBeFAv3iXdFSnUXU6kGmYBOnYhlHyO4EHDrxfxQq5qjWX8ZKSyFOpJe5JGoSY5bkHYbRjong6mggVGMVAh0BQACzLNxNtMG0Sw3AuveI6H3Y01Yh0qmQrLpKgFTpqaSOsr+U8rbWxEcUsjxG3SyEZ0mGa0yPskA3pXDXrspme8Wqaq1sulShUuX/EL6mN+pI072iDPpgpR4/lq0Zlk8vOUWDeWgOnMPOmnA6HWVJ6gT8QMis+MZo02V0vRqgMLhmpyTNNjvZgYLAEqVO84JeH2zs+fQoeaE6uo06mRogeYpYwSYHp1wZ0E0biH1/aVdisI6MGNrhQ36cieR2ViZbJmmkE6qhJes4/NUcy5JJEqAoAEqNO8BlqJJocWWjHmMi63001aSXqrJJBgkBWJBex1tBCtrV1OhxHiDT/6Ii5GtQXUXBEgsdQi+rVeS8iXL9qmTbLD7xWZauZqME1G6U1UEmnTEgQLCI6NIAJBM1tCx76rKc4zPy3ufqU10+HUnXTVRjTqjkAukf6XIi6hAQjgwLQY0ipa9HQajVqVQ0251NB0qwWgiTqAiD27W3AOpxF67mkjVGZjpjUYYmxG8GQLzv1k4h1PClSpfypmIJambkqoglifidVtYEx0MJiZsu4Pyta47Okw4NSCz1+uqN+HfC6cQyNXMhTRqByqIoDE6Bs4CqIJbYXtM3ACnW4JXVoYBROnVqtvsY+Wxjphi4b4eqgaaIUyFblqBrNpZSQLfCyt6BpwJzPGmMq0BQnUkwbg9Yj0xUua6QANKYigmZG7LK08xySlxLIQ2lja/pBmGESYv/GIbZNk3sD1Gxw3cb4fTqIM1SMEMKdVCV1AxyuIuwHwEkAg6ZG+BtI2iLf09zh508mElLXj0WdBhIsbFnBo++CzwxxeplqoZCs6WUTeNYiYbf8AXtg83H6703pu7VFeoKhNQCQ4EWvAWD8KxsNhIIP7um5Ue/6f4xO4flqlYsKKPU0iWgSij/c86V+bEbYDiJf1Dv2Wkc/ytHC4ZmFbeIINVR41y1V1/Z1x37xkwCZqUT5bAmTA+AnrdbT1IOGqffv+MUX4d42uRro6OtSTGYZDqTyzslMkDVpvUNSLtCg6QZvFGtPQ9f6ft0GCs0GU7jdefxkdPMjRTXXS941jPfv/ADjxUqhQWJAUAkkkAAASb7AAX/nF0mvWkdY/QfzjMLNX7SuGKSDnaEjs0j9Qp/rjeOUI5q9Ow274TvtVzBGR0gXeqAO86WiwHf8AjDgao/qd52+WBHG6xJRVWWAmQSunVy2YKxBaGExIAPfA8tikeOTI8O5Kq+EcFGfrZk0SlOjRC6GgmTpmDeQGCM/pIEdMGfC1Cu9JloMtKjCLUzBcK6AnzKhS8jVI6flW+GHJ0qIoVCoNN89WNOC3wtekQsW0rFRhtJIEXGAPFMn92yeaFSmKZzVcJRo2hEomfMtbbYjeR3sNzAHZx6rWhndMzu3a2QG3r0J6/wAJY8eeJBma71aY5eWnTmxYCQHa25udrCBgPlKBNSmanLTDp0kKgYFmIE6jpkxftfEOswepSQ6gCQCVALCZuoJAJEdxhsoZTKVFAGf8quwPLmcv5aE9BrDFV7zLbzGH8GXxASNDbdZ1u+QqgVGMdC64Xlwa2gK2053+Vw8X8Spvl0KvSZnq1XgAB1puSyh+XUOZyDqJkqpAEEGvcgvO036j64ZvFOTrZdjTrpDGG1KwZWTYFGFiN/r2OFPMZj8TUo+m/wDTA8S90ngIquN3aXa2KCpGuzC72pT+JEahERH9LYm+FszTp1tVXLrmKekhqZJQweqsLhh0PqcDc3WdiupQoKahfcEmD63B22vghwWIbuSBhTM6EB1JxrY8ZKWg6FNtTK8PqXoZmrlWm9PNUy6T1AqJMfMziLwzgK1M/RoCrQqLVEFss5qQASxnUogwLCD1wPq14gTc/vfEPh+aLP5iMwIAggkEG+xF+uJkxTJvE5mvP+6/lMswckJDGS3yFK0/CfBK2Xr5qlUSoMkUcqKoGmpBBBgWkoDMASImYGK7JfRTjYAkX2Z9LEz0soHyUeuJlXj1dUZfPr6WUgjzXIM2ggt1/fEyrlMuUDZfMgrEaM0jUSsGAdaqyH9rdcGwsztXQgaD/LryQJ8M2M1iXHWjbeBbz3/KauEeZmsv96bNU8rR1BWmmrFqh0uzkmILOQy3JBNjEY98Q4AfvGTptm6tejmrhwdJ+EXUXWGBXoDA+WEzgHF6goNlC6Cia8OyjzY0leZCpOoAAbbxvhs8ZPNHKmkRUylFRSp1kqBmLMFkPEFbUwPmbxIGFn1TtLrdXYH5206g6600qtNa3v1RXLeGOHtXrUP/AFWugpZ2epCwI2gz1nYbHFTcRzra6VMklIUiTsQS1r2BJJi1574d+G5s0OGZmvBVs0wy9IGZKjVrN7yZf/8AUYrniecBrrylhT06gCQp5uZSwIKggkahft3wSLUihRony5FQ9xiY9znZqcG68f8Al6Jk4ZwupXWoadNClFGNRngILWWSNJc7AevTDZwXxXRWnRFSnrFTSoLMVOovUUuiIupmimjbACEVSCMKrZtswqrUgU0P4dJF0UaYm+lQbkk3ZiWPe+J3D9KimqTciYLAsC9dgNNEeY4AtDlUvYSS2IL4S6mEk8b49VGKjn7vNKAAToBwFbae7T1w/wAU5JdE0TTMSquhLnXzkJTUE3KlzCgSCeuK28c8ebM1nq0xopIIpCTZZnUQ0aS0AldhAHTE7LPpARRDaVPlhQGJXLs3NSokkwWn8eqVF7RbATiecoOjFlqUmYHUKXltSM7siMUanMatIJUHYAWDEUrmO0IvrtXGuqzmYdjgSQ4ga2NweF9F64XmSHpmmNRVkKjeWVlgdyS1sM2SzGcp6VGTqsF1wpp1Y56q1hsB8LKBHUTOFjwmYq0L/DXpLJPaot/3nFneIOH8TfM1GytVhQJHlqtVFEBR0O0lSbnrhIQ5C4a6HgtifFB2S6otuz/SS+G8ZzSqzUUnyUQ1GCkhVpAKC3NFxSgjqAbYVeIV40C8tKiO9iP5w9eGHH3HiVMrzimWYk/7GXTAG4Ickkn4trYQuIOAEZkDgOJUsVmekrcXP7YhoLXsN6qXSZmTANGlbcRx1/hHPB/Dw1cKU10gmmu5IASnVBUsWYgC5BUbkraYxrOeHRl6r0sxm6FJ6Zgr5dZ6hHRtAQC4IPxHpiHW4s9RQmlaVFTqFJGbywR+ZubVVqTHMxPQAqBhu8L8EoZ+ipqFxUouQxkgvRbUyqAsAGZWbwNUTIht0kbiP8jxJ9/ZJvZNG0yXkbyaNQEtJWylP4adbOP2rRQoydiEQmo3TlJGPWf4tWzAC1G/DHw0lQU6S/KmoAO/xNJxB8WcPOXzteishFeaYm/lkSlxfY9b2wKWR+nz/rgUk7yMrfCOnv8ACYghhsSOBceZ/CK1MwBILAtBtufc4+j+EUtFCit+WmguSTZQLk3Jx8r1TAY9wR+tjj6ryNUNSRhsyKR8iAR67HFcOzLaV7VmMmUVtf2UiPf+P74jcQ4dTroadVQ9NolTMEAyAYjUJG2xG84kx792xnv33wysNDKfhvKqAFy2XAGwFJP4TGYKKvu+Mxy5RSnS42HQepxW/wBo3hLM1qy5rK5jy2FNUK66iEQxhqbIDMzdf9s36Way/wAmw+mI2YoBrN36kdLm2IClU5x+qVWjli5qeRT0OWPxVSdVRj66rfTAnOcVq1gorO1TQuldRmAxv8/mb7YL+Lcq33nMVFBZBUbWVVj5ZmIqW5QejfC07gyACDAiQQR3BkW+WMuZsjSS7Yr22BMBiYG1Y+d8UFyxnNjaL6b/AOlSB79cE8w6bEE9xuLd5EftjwwC8wUAr6frf1xErZ2mRzkr85Iv2I2+uCzzd88OYKAAC7Dw/pmOEhBJJN/7Q3iCsrKAIRhFPTJiTJVd4uZgd/U455WmK9Xy6ppqxsKhISWFgpMaOsSwHzwf4Y9M1qXnlxSaoAxQXVdi0wY+ISACQCesY48R4T964pmaVOlpHmusLGlEU6GdiJ2A36sR8ixESRqsHtBjA6mnr0Hv6IVmuEfjFFRgy01Z0XmhhZj/AKtJMNFyAewnDLkvCtdqFKpl6BqU3W7UxqPmKSrK8EkXA02iOsyMQOBcJ+8ZoIoVAYLkSoCUwASNyDYAR+YjF6cB4aqUwoUCP9Ij/cf7TufniTUmh2QgTgyCKzbqka/h2tUdaDqabs0SQRpj4mJIEBRJJmIBxAy1BKFRkWqtVQxAdZ0uBbUJuJ9zY4uP7SstWbh9YUmY8gDoBPISGqNYgWUNaDMnFM8PowLzeN9zij2tjZlOtp/CTvxU/eDSh5qZnNJUGRAIuCP74mVn0qfqT9Pnbc4EsShDpyuDIIG3ePocda3EQacEDULR0PW3f5emE8l1XNbZlylxfW26NfZP5L1qtOv5ZV1qaS/wrUKgqZPUAMP6YbeK1stl+Hfc1zKZio1ZahKDlgRN5IN13m/pituCZJqaklWbWdRIgiBccx5euCy2Hqbk97dzc74NPMGktASOEwbnhj3u5GuoukdznGqNXJZejLF6L1CYEDS5MQx6x/U4WOJ5ZXpwqKL/AEv+9rXN8SiJ9T+vpjS0WqOKVJS9RjARRqa9thtYXJgDFYJpRK18e496pyaCBsLmSaA2fnrouJomk2ieVkSoh2JV1kT6g6lP/HBPIoxohxdGepKgMY8qmSZRCoPKZ1VXC323JEeJazUqmXpVTTL06JRvLcOEp6y1Om2mRrU6yYJsyztOPPh12aq2qPI8uCjwEaoZRTDcsjWbnoY/Ng5j7uUkrIfiDNhgwHY16Dijm6NTsdKsDTUa7rSppelRK0gQzRFWo0QYPfXFPDlOpRzGYVzyGoVpoEcErUKgny0C005SYvAHxHfB7hVOSjBjWXzNNSZemy+ZcimFWmLJOog6YtMgDhxetoy9emx1MWVRqaY8xC2ygIphztO1zhhuUeN3DVZDHyOd3bNzp78kpcKy4imp2Zl1fJmE9Ox7YsbgfhFsnxcBKdQ5cK4FVlsZQEgsoAnUCOk4roU4EDaNvfoMEqXiPNoIXM1gNv8AuNt+vzwkJ2Z3OdxNr0c+CkdG2OMgCqo+mqNcAB0cXHXyan/yqg7fM4Q+J05pkRO1v1t+4xPeq/NBYarNzEapvDQea5O+I7oIM+yRv++I74ZmmtlP6QtZICfiAHyFJt4l4BMj7vULyoby60Bp6EEIAwvswUicMPg7g1XLU6lN2Aq1GDSCGgAQoBgidtwRcdzgtwPiXnZSg++qkh/96gIwgX+JYvtHrjtWEMjSQNiNv+Mgbj4d+mGhGA7MF5yXFyuYYXHQfNVn9p/DtGcWoF0edSDFYgB1OhoE/wDEz1mcKdP9P2xZP2o5QtlqVezLTqFdVgQKoBAYKIN1FwZvcYrQVB3wGXda+AkDoRfBdVoSwB2JEmJgTvHWO2Ppvg2UFLL0qQcuEpogciCwVQA1u4E4+Ya+sEAcs3nqIM8ojfa+Lu+yPijVMo1FiW8ghUm50FZA9bqYnv2xeJ1GuaX7SiLm5xs3f196p8n9vf8AnGT79/zjR9+/7Y86Y9+/74aWCuumff8AnGY4MR1An1j+TON45ctsb9Og6na+OTC309BvtiUy+56n5Y8Gl7idh646lypnxhro5+q6s1N9ZZXViG0soIuOh7XBjAt+KI8feMtSqmf+5T/9NVjqSaf4b/VRg39rKMubhZDGgjDa+ksCB6wB+2EKjnncmCDabKO8X64UEs0LjlOnJeoZFh8RCwvFOrcaFGK9DKNdczXo7grXoecL9npG4+a4DZvh1AHkziOSwgDL1lmCIILAAfXHutmG6MJHcRgdX1EjVIuJ/X0/vgvftduwWhS4Z7BXeOIHAo1Sqp5yK5qMXrcxJXYGREgAGZB3EAQALYLPl2yi5tkctWdWYuIQhTzalAtYkmRaQLCIxG4z4UoTN1p6+UA6mki6iZYgW2mN++JHHuPLNKn5SE1SxYOdI0m0EnYkxE9R3ggrGBovisefE947KNG8uikfZ5lDR8ypUV0LFFXWCs0yCzEFhcHlMj0w3eHPHWWqh6TVStRXcfiQivzX0EHYD8sgxtOA3hTh5XLeWdemoXIVwHlGCqANR0lN4JF5sDfCX4j4SOapQA5WPnBQdChYVagBUHTsGdbBtwoZRgdFo0U52SyEv47KzvEnjbL06LBaqVXZWCU6bKRJsC2mQqjcyZOw9KbqVvLHxWHy+WIiV38xV3mwjmkn4dMTJwbynA2PmmqqMaVJ3KHUdLKpZFcDqQrGJmBFpwItc8i9loxyRYSM5CbQinmXa5/YD9rY65OsyVabqzKyurKwNwQZBHaN8H+N+GwGNTLU1NESWZWLBBA061jXT3IlliwkiDgFkUmqW5SoWBDA3mJtbripGU2EzHK2ZrQTZOmv1TSeKBjNTL5eoSZLKpy7n11UGUT/AOzGmrUN/KzE9vvFOO5ucsWP9cD1qRtt+npvjVPMByqgEljAAEySYHXFDipXaOAPmE7+jw7RYcW+Tip/3ykF/wDpVJ71cxWqD/8AVfLU41W4rVZDSUrSpHenQpikp2HNp5m2/M5xF4hSekVLqeaYuDtBIOkmDcW+fbAutmmYadgegET8z/GL/qJ9tvJUGHwh8Xx+ZJ/pTcvRR6qKKdOpMiGEKCOaR6Qp2uem4xJ4BHmqoqU1U1JYgDTBOsKshrBgsSC9/hkYECoVGoG63U9QRsR/nD7SUEI6V6RJQEanSi5ZVqszNCGoRqInRBsSN8QyylMURG/NVWK02Cm8MSKaljIYBtXOREMQQawU7H/QsGxFpxB8SrTOlXq+WXOpWbUaasiqpDhByqbgsJ0tBNsdqzOhKBdJsgZiikx5VEGajO5sHN94iJwP8RoRl1rOSWLroMtsxqMYkKIC6dl6CTa7RIaNRaxsOC+YeKr4qBU4HXC6hSaolz5lAiuhA6zTkgQPzAH0wMqZlRZmUHsx0n9DB74yionUvKe6yrfqsN++CB41mIj7zX+tVj/8iT1PXphJxwzuBB9816pn61oq2u66goalQOYTnYmypzEz2CyeuJr8IK//AFFRcsp/K4L1mH+yivMOl3KD541V41mHUqcxXKkXU1Xg+kAx12OBbuiWsJvAF/qB8uuJY6BuoBJ6ocrcVIKc5rR01+ppWh9mfEKbZarSpoKaUqvIpYsxVxIZ+7FlvFug2ux5mlEoNiJUT8+g7EjrthM+yvPq9CtRiKiuHMXlHXSkxc6Sp9ObDdVTTsxKzESDGogDl6Rbrhyy4WV5WdjWSFrdhzXhKavTZHAZCCjA3EHeemx6SRGKg8VcEqZTNmhTUMuhXSo6leU7z0JDArImSNhi3EzAVp6GAdvn/wAZuRAwp/aTRB+71huuuk1uh5k//pW6zfFcocDzoouElcyVrQaDiLSIeHMAzvU8xgBaIUDqAPkcWN9jdU+bmB+Xy0n562j+b/LCFVJNN4BY6TYAyRuYgE7T8vpi0fsyoZUUvNy7FxVGkl/+4Cg1FWA5UPWFBkQZIjCmHDnHMtvtOSOGMw8SFYAPv+nqf2GM9j+PYx59n+/9p/THr39P5H6DGivLLaufc/wMZjR+Z+kn+lsbxy5d597bY8t/jv6nHmP4G3674jcQzopUqlQ7IjOb9gT/ABiCVIFmlUP2j8dXM5nk+GiGQG12kyV9CbfT5YU/D/AamYqsaSE6FZmIB0hQpIBPckAAdyOmPOeJO+/X59f3nFn/AGX8IFHIioVAeu+uSYJQGEnrEAtH+7GfH+44r1WLIwcLQ0a7Kr668p+mB+Y3X5/1IwxeLciKGZrUkBKhpWxsGAYDb1gHqPXEfw94dbN1oB0LSAqMzDpqAAUAXJPeBubxB5gp1Is8g7nOdiEYzXgpv+otmTUHlqxZFMhwRKrT7BQeoMkDab4lZvIZKoEZqeupTJu1p9Gk6GSb6TPW1yMO4yymbDe9o2km5ub98Q8xwKkRcCLbX/3H0O4xrBtheJc+ig/himRRbWdbmo5JuxYgKZMWnYWAFhAXbAfxZkygEV1yxWqHFWX5S1MzT/CUmXgntCsD6tOQyApDTGkMZie9zIX0GBPjbg9Wrl2VKTs7NSdAqXbRq8yBuSqvPqAT0wu/QlNREOq0j/eWU6qfE0aoYHLSqpUMm6q5ogifmJ64sPPcLXl0rpNVmL6iW1fhBTImY02gG3Tc4rfgnh/MU8xTqVMtmFpUnFSo3kuAqpck6gB9JxbtdtTUh/pUyNt9INhfYHEs+EomJaGvABSv4u4fm6VKgclVzXmDUDSpMdPlouokUwTszAGxJm+EupxevVaMzIq07aSgpkA3MqFUST1gbDDh9qx/Ay4AbWHapKqeVYgtIuLlRJIvhJ4VxF62vz61WoAFC62apEkz8THTYYXmPhK0ezm+Np81uvX0iBv7/nBHwnw01apeCVpDtI1MNKj6CW9IHfAypkJMI2pjAAncnoNpOLH8N5E5cNk2jzUArQCeZXABKxvocFGPoD1tGGYCbTPamILI8vEqJncolSm1N4AYWn8pPwsAL2A26iR1wgbMVNmViGE9QTPzHriyOM1QGKXBW9rbmFFu8E4rvPVCHugUC2pNQlZszrJkxuRpP8sTxZhYWX2djBE7I7YqLUMfT2P3w5eF6yPlwmlAykaocIzKKiFuRYdyaYYSCQSCDvhcbgtU30qv/JgPdz9cNnhJEp02ALMxBVlglYktOki5IEEncQOmFYTTqK1e0fFFY5hH8rT1OTtLTYqkkszX0yxuwNzeOmAX2jvpXLoNiXqGQRsFRdySbThpyKaRvBPrpvYbLLfEe84BeNvDdbMMlWimoIhUpBRjzswK6zLWFxuI6zg8llppZeCc0TtzGgq+j/zPv1wZ8KcNOazdOk90gu/fSvS3dmUT0k4C6xH+Pfriwfsw4YQlWuf/ALh8tRE2Qyx7/E0fNThSNgc5egxk5iiJaddglTxxwz7vm6lNJSmQj012hXUSOps4YXJwvrSAFsWh9pfh41KS5mmOeiNLLpsabGdVttDMN5sxNoxW3lGwKkFtvWfYxeQZXIGEk76IOJsjQpk+zzLRmKZZj5eYdstUHSQorUIgyNTIwkRaYN8Wzxbh/mIUmJEegBEQV2Ahuu0DtiveB+E8xSyeYZ6ZSqrUq1FTBbXQJqA2kLq1aLmYZptizstm0r01qLZHUOoMAhWEiRssAwZvyxvhpl5Vg4vL3pynRLA1BAKg5wokiTJHY/mkhrADptviF4g4YKtCqhIUqEGoyQpGmohIX1kWBaHOD3HPwgWIBqMDpmBC/wCokxI1EDSSs6wAcCcrRp1qBqI6tSQOXqlhoDAQ51Gw0gidIuwtp3xzrYLG/BLNfbhXBJOX4EwzVPLE0azOCzIlWBpF2VpKurESQN/0OHnwD4Xp5KvU01GirpZaTAAqUDAcwgVJVjdV6DCHxXP0mq06uSGbYpUSKrU/wHZCxUU4QuTqcgaiAeuL3p0AItfp6fLrba0DERMDRomsTin4ggv4aLrp9+/8nGR79/pf9MbB/wAe/wC3643Hv3/F8FSi1B7E+/njMbj/AHR+n9jjMcuWnf8AX6ncwMLnj3iApZCt/wD6Dylt/qsf21H6Y3jMAefCU3hGgzMB5hUxwXhbZzNUsvMCo0MeygFnI9dIMeuL2p0AFCoNKgQoEAAfCo+gGMxmB4cANT3a73GUN5BVF4i4i1TM1WeDDsigiYRGKqB+m53MnBz7NsoIrGLFqYta4DMf6jGYzC0BubVbHaTQzA03/r9k1V1C2AEmNhJvfc4gPRJPN16TPxHoNthjeMxstK8PIBVrqEIiJuTsQovYTF8L/wBolNUyWaqCAdOXMgGRGYUAz33uMZjMCdqUeLQBI32f8Q+854ee7VqdOm7aaxaoskhE5WJ2Lztiz8tUDtabIfTchfn0xmMxAFAqz3FzgSlj7VuIvlkytWjVelULOpemzKSkSFMG4kA37YV+H8Xq5hDUr1WqtJAZomLDsMZjMKYr/wCa2uxtZvRecnw/zs1RVIDNVT+oM/QD9sWN4g4Qtd6dRyadfLvqp1BN0PMyHT0PcGQb3BIOYzB8CLYUt286pmjp91JyXDxckAkzJjqBp7zucR85wBGIgLE3i1tuvoDjWMw8FgWkTO5MUq1Rf9LmPkeYeuzDBPwfDZg0zBDoTcTBWBN/9pYfpjMZjCbpP6r383jwGv8AxBT9SpRe/ex09Z6X3I6465hhTo1KigclNmFrcisw3Oo/CP1ONYzGkdl4+PVw9FUFbMNoC2kdZN5tcdepxa3hN1fJZdlUKppgR01AlW2ieaTJ3xrGYRwY1K9J238DfNSeP1vLyddwBai8AzBJWAIB25h16YqA0rBZ2iD19MZjMRizqFbsNoMb/NWtwDMNUy9FmEl6a6mIUa91JsRc6d2nvGJHhFyiVKLtK5RnVrX0XdIP/EmYA2xmMxoR6t1XmsR4ZHAcyoHinh/3unVp1ndVZkLBGm3LypqUCJAMsLkGQYDFfp+C8uaa0VrZqvRFQv5RqIlMta7AUwWNu42N5MnWMxZ26Vi2T/RylZ4BVUiIhoChdgqqCANuvoI3weQGADe1zESetpPXueuN4zEIq9R7/r8/rbHoe/592FsaxmOUr0Ce4+s4zGYzHLl//9k="/>
          <p:cNvSpPr>
            <a:spLocks noChangeAspect="1" noChangeArrowheads="1"/>
          </p:cNvSpPr>
          <p:nvPr/>
        </p:nvSpPr>
        <p:spPr bwMode="auto">
          <a:xfrm>
            <a:off x="63500" y="-628650"/>
            <a:ext cx="1943100" cy="1295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data:image/jpeg;base64,/9j/4AAQSkZJRgABAQAAAQABAAD/2wCEAAkGBhQSERUTExQWFRQVFxsYFxcYGR0aHBwYGhwgHBoaGSAdHCYfHiAlHx0fIC8gJCcpLCwsHR4xNTAqNScrLCkBCQoKDgwOGg8PGjAkHyQyNCwqLSwqNC8pNCovNCoqMSwsLCosLywsNC8tKSwsLC8sLCwsKiwvKSwsLCwsLCwsLP/AABEIALcBEwMBIgACEQEDEQH/xAAcAAACAgMBAQAAAAAAAAAAAAAFBgQHAAEDAgj/xABAEAACAQIEBAQDBwMDAwMFAQABAhEDIQAEEjEFIkFRBhNh8DJxgQcUI0KRocGx0eFSYnIVM/EkgrI0Q1OSomP/xAAaAQACAwEBAAAAAAAAAAAAAAADBAECBQAG/8QANBEAAQQABAMGBQQCAwEAAAAAAQACAxEEEiExQVFhBRMicYHwMpGhwdEUI7HhQvFSYoIz/9oADAMBAAIRAxEAPwC659zjY92xkYz/AD1xRcs/XC/41462UyxqruWVAZEiZMjUNM262/pg/wDp0wnfaXx+jRyrJUgs3NEwVA2fY3mAAfikjviHaBFhbmeBVquKPHqlSp51UlnJBNUFkdQdwpBEKBPLp/c4sfwN4lrVi1OuNS8xo1hs6qQCpIszAEHUtjcXKkmqf+kq6guSG2awBBjqtypn9r4dfskpnzXBbVopaRGogI1SQCzWuQxAUAfFvhSKw7UrXxssckdNbt7090rTAxD4zTmi/oNQO23+MTcK32hVtWWXKJBq5x1oIN4UnVVZv9q0wxOHqWGmTLPKKe4B/bHUDHLK5cIiovwqoUdLCw/bHXELlmOOczS00LuwVVEliYAx2nArxLlg+VqqVVxpkq1gdPNBN4mO3bHKRRIBSjxLx7UqOUyxRBI0mBUYiSNT30U1noSWuLCcSOB/aWtQqtWjUuJFWmNSsinSahQS6LqI3Bid7YqTO5uuwqKSfKklRWgqoJtp1AyYi8zbe+OnBM+PPAY08qDTILIWRmLQQpZnEMxSLlUGqdsBhD3yAFbE0eHERyjVfSKn+PXGA4qip47agtOnl3DWLy1RqqaSSsS48wyw1A6hywb6ox5419o1WpVXyWNNRTOpFMtr2YkhT1jT6fPBp3CE0d0lh8DNOA5o0N6+StoHGsV/4T8XVDnfu9V2ZatJXphxDq0XB5VJBW8kdj1OHTiHGKNBS1SoiAW5mAv27zirXhwtClw7435Nyg/jrPvTyx0VBSJIlydNpkqCLqzQQGg/LtS2Z8TArKNpZpUhwBpncgLKgkGJNxLERh58c+MaOYoslFmeXQFlRgIVZME3kGoOlpGKu4rUpl1UTHNLfmaAIW0dv59QCQB7lo4V7sO05hurh+x3Pu9KujMzLTNOJqeYAxU6tJGy2BCSYHUzixIwnfZVlEpZBAtSm7VCah8tiQNUQvNzAqAFMjee+HGfe+GGihSzZ3ZpC6lrEFuO5cVDTNamHBAKlwDJ2Fzv6DEfxXxc5XJ166jU1NJUf7jAH7kHFPeY4yZzDMjU9DH4xr1udOtgCWksxJH6gTgckhbsEfC4VswJc6uA6lXpRrK41KQwOxBBFt9rWOPfv+MV19jPEteXq0wp0q+oNfTzbr8+WYHeeuLFwRpzAFAni7qQsu6WY1Hv/H0xuMZHvbEoK84w+/f1xv37/XHkn3t76Y5cvNRoHse+mI9JZOrv73P02xuuZMD313PyGOtNYH8/5+mIVtgvQHv/AB9euMPv39dhjfv31OM9+/1xKoVoH3YfscZjL+4/nGscoXfGe9sZ/bGN7vjlZA/FPiYZNFOnW7khVmNhcn0HbrOKZ45UauzPVbWzkaj85gfICAB0wyeN+JJmOJEO1M0srSZQrNZqhBLQLa9LFZQEE6QAb4TvEVUZQ00/ElkDOr7qwlHCj4gA6usNMhVYMwbEyYR8gDo3671/a2MBiocP4Jmb6X/SgL5tYr+U0Fk1YnkMU1DjrdgsnuT1Mu/2e8VXJVjUrOhSsqJUZTs0yjMDeBLAnoDfYwocLr+ZTq6V+Ao5Mw2kkgi1o2bmEWM98E6dR6tKropqtMR5hNRBdVLfnYm9yYEmYnpjPzPsaUnnYfDZXWdOdr6EU4UOE1fvnFK+Y3o5IHK0p/8AzNDV2HyGlJ+eKy4Z9oOboaStcsppoQlTnWIjlkBpt3F+4OLN+y3OI/D6arIqISK2q5NVj5jsf+RYn9R0w4yQO0WLiMI+EB245hOEYi8Rzy0aTVXJCosmBJ+gFyekYicQ8T5eixWpVAYbqJYj5hQYwmeOPF9PM0RlqBYPUqKJZYEKZsZDA6goB6Yh0jW6XqqxYWR/iynLxNcFGP2jZgl6tPyynxGkyk6VmBDJzTBGokEAkRH5l7xB9pGYrU25tKENKILabrBO5BFrxfpgDm6a06V2bzmAVqbUyDOsSUZHUNFjzAySfTAvLvqpz/quOv6+pj/xhQl9jMdF6OKPDOBETRY29/dROJ8Z8xVpU6hcagQYCgAX2F/nP84JcHySOv4i6gTIYkqwIHcG4ggCdowu5XJ1AdIAKapkkTBtBvPQW74ZqWbCqFHyA7np7+WDTnu2+Hfgl+zYu8e50o0+i3nuCrTGqlrtJKhiJAGpjPxQACx+RwPy2c1QVcoAQgdidMkAvriWAk2N5AA+U/K8bRa6h5CsrLqDaTTLEBagJBFtjY2LdYOF3iWaNDMN5UBNR0gTEAxIncTJAN4MTacGGGJibI82Sg4rGd3O6OEU1unv1TJwfj7ZWt51NtdVVJDLzUgjDm1yA5IJva0dTYE/FHETWqh6ddWUIiKz06qqW0/iMrNT0kFyzTI3kC0hf4NlatBvOq0mh1Mys8rg9DvYgxeQTgVxXPKtVjRqVDbTBdoURYAsdUCD1tYScQzu3NyoMsk8TxK47jiEQq5omg6CBqly3MG1R8ImAOsx8jeMDstQa62sLvEmCJmf+NvQE98R8lUlZbUxY3jc/U9ZxJyrm7NqGqSBNrG0gWjl69sUeQLAKPEBJlLgLI8h72ThwVhTUEHSwvaQRbuNjthz4R49zNOnVHLWWnp5qjSylp7XcQJvt32GEHxDx6ktPLCmdaohpuQNJLltZJDXPMTBMWtFrh8hn3D6xEkEbn83b1Bgj1AxbDQhznvkdWmnn5dEfGyiRjI2R2QdeYA69fynLxN4+esj067h6bwGQABQA6nVHcR1JN7YXK+QpM1qnMBfVcxsADbYdYJiPqv5mpLMN7kfQTH0xwqcaq6fLsbQDHMR0BjftfA2RurfVJ4qRjXWwUOFK0vA3jkZSmaNJVqU9RJZ5VmawYg3gDopEgQbTAtPw/4woZrlQ6KkSabWaBuR0Yeo2kTGPm7hS6FgmDO/ZolT9ZIww8I48qVeYlKg0ilVBEU31CXYHcRykbRq2mQbCsfLKWA6brsbBDHhWvIp+3n5r6Mxo+//ADhIyv2jBuHiuQDmPKqMad4L0VVni5gQ6vH+knthAfxZVqnU1dyrEgEu2oXBhlDrTQGPi+EAnpfESyZDVWkcPg3TWSaA5q9pwqcQzlSpxWjRp1HWnl6DVq4U2cudNJGn/iW/84UPBHjauM+mUqOz02lIdlcqypr1KyzKnSREkQR13avBSGscxm2F81XJWRcUaX4dMRHXSx+oxIdm2UPw5gcc2umnr7KZ6CdTf9/8XjHf376dMYB7/wAD649e/f74uEoTZXg+/e52xnv323xv+vv+2Ne/fbpiVVeSx7fsP5vjMYWPT/4zjMcuXfAjxXx77nlalfQXKwAoOmWYgC8GN5+ncjBjCD9r+s5egiEkvWC6NRAflkA9DeNzijjlF0mMPGJZQw7Ku14JRr1FOWrrWpMC1QVYFWgFBZvNAHMIBgruYHUE5n+CUfOdKo811Ah3Zi2kDkBBYlCBH4Zutge2Ir06+QbRpehVIM61sT0YflcKYIN9JCmxAwKOZKHUxsCJ7mZ79Sf5w4RHLG5hOV5Gg1BJ/jXZaUbZo5GPNPjG50OnXjot1WGXqFqQ0i1kJGzKSGH5rBo9T2wU47n6LKKkFi2jTpkqSDJEkSAZFrHAZlaspZUZlWNR206piTNpg79sQuH5emjMxAM7XIj5dL7T22xlMrTOaITuIw+aTNCLB+iL1+HNVenUoVBRdBTVQx0qgWynULggnUSQd9xtixcrSHBMilJ2UZvNOfNqhmKouszU+G2hXAsvxGTIGKzqcVRRcqALQO36nBjN8ZfiNKhCu1fL0mQrv51EEQ9If/kUDmXdhJEwRg+EDn2flaB2jDCxzQ00K8VcOvla4UvExq1arQE1nUAvQC0mepgFiZJJbECpxA/eKLmeVw30Aa3/APUYCmvFX8OOYEdhex/v6XwTzOTI1EMpIYhWQhha2ofxiuJa104kAqx/GiYw7nHCuw92W8R81M8Rcdl9IKOSNNMhSCAzTLzsY2/jHrM8OC0yyKWESEkjT3NviERax9Tjlwuma7mrVjUqlmYKFAUWZo2k2EneR6DDCgECBdigVXcAGQWJJOwMBVk3JHTZWUmw1vqmMFE1kZdJx+nv+EpkFRpO5H9RaPS9u/0xBrOQCOoJG/axg/vghmqjLU0pzbBdIAhiNZQ6hPKfpYnEB6TfEVYD4pgxzG1/2+mCZC066oAxDn20mhsouQcESxBI3J7Dv6YcuDcC80AKq1MxHmBSwVk02VF1GGchy7pykSgmQRgH4f8ADzVKgr1CUp6iUizMUaJXsAbaupBA2MMOaz1KWpgBSJM2PMTEGZ3LFjPae+CSSBpym7I9AgRxyGLvBQDT6khc+J8eLURpqhjU+MkuCCIJ5dCosmDyzYRIG6Z4hRTX5YEhbKdUdI1HfbfBzi6U6QMBWZ5XUEuABdlAaAY26fLG+G8BpV6auPw6pLGZlSCeVSvSB1GKNLYRmK52fGfstG2qEZABNBjZhIPa/pb9MHM3QWnSYC5cQJcGARBIA7Dl9IG2OmWymgJRrquhCWDKurVqMsdwbQBp7X2xyWhQ0E6oIU9Cp1apg3IHKPoTucVoP1DkQsLazsOnRL/ESLHqXH7HE3htVnaBTVrGJuoNuZh+aBsu07yJGMTghzFYBdXlS5RoPOq/6Z+Ix2nr2xJ4qqUyoSAPhN47C/frOCZnRkCtVzWCbPI4+DSxaH5tpq1Gqs1RmJOrUJZrTqMHp2x5o0JvBB6f5H84iZWsJ0vIE8wAE/QHcjBXh7nSHgNpG4AMBRqOq4iL3O8DtiXByVa9g+EaciolbMkEn0222/e22PGQVnPIrs07KpJkztAk4mVOHVGVqhVgFIDEiPjJAF7wSDt2wX8CeHKeartliY82m4FTmISoolDE8wmVINiC3oReF5aKGh6KMQC45zRA4HmimW4h5dBaLMfNfzS1NSummraGVKhG7Oafwk2AAPYry5o0kBFUanEsiNAFufVvB6TAiSBtjmeGVcvXqUaoKtSYqyi9xvp2sRBBAuCDjpw3Ja6ZAULqYkkdRb+5/TFJXgmzoAiwwyHKWak2Uc8GKq1gwdCzKaY0nVoNZSoc6barmFkxJnsL54IqGjT0GU0gL9BBkDrMyOhnFF8AyyUnposLqdbm17R/YTi3fBXE9Xm0etN2M7AlmLMB8tS/We0Y6BwddbIfaeHMYaT8Vapo9+/1xmN4w+/f1wysReTjyR797Y9+/f741GOUKDVrNJhZHyOMxKKDtP0J/nGY5Vpd4xV/2pcYR61OhM+WrF7CAagGkfMC+2zDFmnMD+v7YoTx0T/1DNXv5lvlpH/j9MLzuIbotnsmIOmtw2H9fdDOK8ZOhaNas70Q2pZGs0niAyTcreGQEArMQQMKlXOeZUiQVGq4m5iA0G8EdN8SsygfUHIBgaSOhkR/b64Fj8OJW5/NML9Lb/PBoZbp0mrgr4thY8si8LDuPd0jGXVNQn4NS3/22k+lsdszSRVbmk/kEkyZ/pAk4yhTo1FnWKbC5pk2CgH4XZgCw5RG9za2PT0hr0uwB0yxLLNlJKgatyYEb3uMJljibTrpmkto1XCj9kJzygU1B3dv2HsYMUnflFJSpWIeTYgbjSP5wE4/lmWsKbRKohgGY1qGg9jzXHTBfLq9GlRdysVaZqAgfkFRqZmYgypNp3GLPY4NC6DERmZzToDpfOt91GCua9R6ra33LECSTu09et/1wxUeFq1KnpUsSg1EAmGJMzfuVtbYk2vgdlaa1X1AygBBIPxGbDbbv8wMNPDc3SVW80SwltDSp0UwISmRs9RyFkfAiVDYnB2YSTFfE6iOHH5KkuIjwjf2gSLJsbV5/ZBPvecyauEy3nUKwKtqplwxUmHUrdSp2O0gxN8D8nWY8yMEn41dbCm8BQR+fV2AMWMzscy/ih6dOqFMyskeoHxAd+nr12nC0megB2DECBSVoOhRFmJiZg2uQIEwTir8O6J/dSDUJc4h5/djNh+u3LRccxVqUioKTI1DlDgxI6zboRtYb2x7yb167LQVVLVdNNVsCdJ1ATYDY+vTriLxbNmpWLUlZF0qDLaiTElmjlBPYWAgDbESm1TWp55BBDCxBB3B6QeuLUQa4IZeHCyPF90b/wCv2pLBGmlpLTvzllgdAFIEd5xFzOaZWDIRY6dgRMGbG0bYjcYzWpy7KFcksdKjSSfzAbLPUCQZsBtjMo/mBZBMSxjuTH9ZxEuVzhIPJHgldkdh3acvuuVHPPVJBAmAGe+20AbD5DDTwrMBAIgWiPlt+lx+mAFLLaL9Te2wn5b+9scc5nyFCCRIMn+MAeBMQ0JvCO/RMdI7UlO9WhTq5dqvmKtU63pS1tNHlZHFgCxkiJItYAzhXOYpVDqZWGm5iw9ATP8AY9scOBtUY+QkTWdWFhMoCAxPRVBLE2FpJ2x6qZsZZ6iUix8wRDqNujrBhmIJAtyhjub4dxDGOot4CvQcFnwYqVl95rmNkHgnyh4v10Xo1qbNTCypo/huDIVFVTKGZAnSCskyYx3y/wBmddqCs+WR2eahBq6nCMvIpB07SSSTLGDaIxG8CeE6lY84EIRVqAhmAC2VIW7MQW2FtT7zBsDOPTFU8SqCsNBFOnRqKKRnblkyQJYwQLzvGF2vLo6cdOaNMBHPcQAsfDV6nYEdd+ipziXh1FZkqUfLqLIIUlTIj1IPe4/XfC2+Xei0qTA2dR0Nr9t9vX1xYXG3aq71mu7Euf5j0gx9BgFlOH06tHMF11GnSBQ9Vf7xTTUP/axkdR6wQHDEyOIB0T3aEDY4g+gHdPqgX/U3YaGY2GnS0iwmBsNpO/U4YPs3zOjiWVXVY1VBjuQygdohj+uFjPM5qEVSXZbSWZreknY74N+BkNTO5agW0q9VRqSFdYM6kYXVuUSwuRYyLYPxtZLnODSCBxVm/bPwOii087tUZhRcC3mAqSpJ6FQpv1FugwrcEp0K1KkzVHVmaqrDkRJpoG5WKtAmpTBdhFztAOGz7RPBVdqFFEzVbMfjCKeYqUhLaGjQxVCWNxpk/ETaMV3m3rZJgH+85erTDFEjQUL76GWxDWuN4vth2JkdEubZ51aXjkl7sNZJl6XS4cbzGms9ImRSqskxBMVNMnp06Ys7wTxgU3ysQwqIPMab6q9WoGLEndalNUHfV6xijc9mi7xMkEktvqcmWPrfrhs4HxJVSsCwDPSUKB8WsVabrt8MaWJNv1IwvK1rD3jG0CnGvfiW9091lvHnf4X0rONRhL4B9o+V+70vPrMtTSFcvTeNa2MuE8u8TE9b4JZr7ROGohZs7lyBuFcO30RZY/ocSDYsLGewscWngmLGvfvoMVjmvtcr5ltHC8jUzHeo6tp37LsP+TD5YsHguarVKCPXo+RVI5qeoPB2sQYg79xscSqKbPu+MxsE9P5xmOXKNxClU0g0m0spDRA5gN1vsD6QfUYqn7V+FoyJnqbaTUYUqq6dUMFN4FyYSLbwptfFw4+bvtF8QZulxSsW10tLhkQiF0qCKbqoLI0yT5m5JYctxijmZkxBK6N+YGkm1s1ruYBt+br3H1x5ekY3F/TBLN8UpVxr+7KlaeZ0JCEnc6Ngflb0xx4blFq11VyRqMAdTAsPTtgZIbsNlotaZas2Tpy+a6cG4dVqg8kpT0hnmAuowAYNyYMASTG2GOj4fp5fQ2gmSpIcEBwCCy9wpFjEmOuDHAuAyF0VKVELDw9QoXDHSCOUzsV1T+YiemBGc4vVZ9ehlaHi5WFgkrNiTpmxkm4uMKPcXEFui1sOI4rY8gkcfsp3GMnSzeaqZqoml6hBKK5C2AXoNRmJmcTcwtFlpg0aailT8pGmoSKYLEqNVSLl2mQZBjtgLkKzMBqJVQAAAYa24NrRset4EYklgQeUCIvBk6j3N9sUkc9vxP8Al+f9pyPCYd4tkenW/wCOPqp6/dCgeuc1TIUS1PynTlAAkQGBCgC5MxvjjxnhRGXfMZevTzOWUSzDkq09Rj8RDfqJI/TrgXX4pT/OVYCYABseloI974XOP8Qp1OSkJJjU0EW7R17z6Y0sPiWyM7t7PWvZ9b9FlYzDOwzjLFL/AOT/AAANPovNHiBapCWW4J3EenXpj3SqwjPAgX0gdxeJ2iN99seOH0ArAdNQk/1x6yFDVC6rsyoE6nUCJ+UwD1upwOR5kNXdc1SL9oW7Qm/IEps4b9nD1eDZjPspWtarQWSv4FMc9gdmUsRInkWDzYR+DZUtVACkkS3ayiesYd/tl48/358ojkZbLrTRKSmEB0AmQDBImL7AR81nwXxTy87SJAbUwXZGZSTyshqcisGi57mIMYOWW2lhsmLX5yLO6gcZpnWVO4mR2+mCHD28p9USCLqdoi477nHTxRmqJrU69FAjvLOpVAliNMrTYiSJDCFv0F8e6tamtNa9AoySA1F2Gukx3WDd0NitQbWBg4XdF4QGlakWIBe4yCifdLrxCui0iqkMSRfUWMD6QCWv35uovhaz2w7j0xOr8akDkQwGBkAzqM9hfpPraMeeH0mzNXUxXkWw21aRAVehaLxMn1xzI8uqG+UOAirfTUrQ4k4QpZFYQwRFTUOzMo1MPQmMNXhThmXfXWzVQeYiqKNIG5IBsYEyLbR1vOydxKtzQPy4KcErQxY3ne8diIPz64rI45MxTeFjZ3piafUK0q9fIU9J0ul76mqgmASQNDEq0kC8gRB7nKfBaNdVNLMljAmKjPACwzKGYGNRnpCgnqIS/vS1H6UgI0KDMsWUEDaJ+L/2414I4ecxUYAEICxYg2KDmIvYMfhBtGr0OFh4hdLSkb3ThTzdXrrt75pu4Z4YbM0tQrikWJNIushkH52FmAYCV9FJM9EhstmMtVr5VRSTyWK1qr6SmkkMkmqpCo2lSAF1NHWIFp0cyvmhRCg/hosrNioVQGadosI3SSCyVXHcc8X5WnUfzEXMVFEaTTQqtwQru8mAbaYAkXCsJOhCO7jyt815nGYx8she86bDyVe08lTqVIrVKDhfidCaVQKFnY01Vxuvwl+t7Lgz4X4KuXzy5hG8yjQqFuZkRtMlELflDSy8olt7DbHHPeNvvVVQ1LLUirz51KkC6UipUiSeaCS094NowOznFtZFNKfLSCFyQXaQIaWMwhMnRAHpgEhIOi0sIGSRW7jzP58tE2eOvETZ5qdN6Rp+WzQstIZo+M2iCAJtBO46rXFHzgQy+YdafMimqaqqyyFZeaZHQifTB7h7rmk8wVFy1NU3YNUarUBYzYyyIIRRMiLTvjn4Z4JUrVwCzOqsGap8JVVMgqGtTY6YA3F+xIFmdmoHX3wTrGxd18FZQeH3PPoqvop1NosJ/sOuGDguUclURC7sYVFF2Mz07RcmwvfDl4w8MU62aTQi0KoV6lZgCUCJdqhVROoQdgJ5bXBwAbNoqtTy+sI6hXqvapVH+kgf9ulY/hgy27Ei2HpXNlFvNNHztZuEY6F2WNtuPHgBzKcPBHif7nmxQBD0KhWmxS81rA1hHxKWlIFtASNjqt2rkKb/ABU0b5qp/qMVv9kvh6S2adfg/DpSNiPjYfL4B25hizx79/pikZJFlJ48MbLlbuNzzK806YACgAAbACB9Bj1799MZjD799MESC1Pu+Mx6BPT+mMxy5esKH2m8Ay1fJVqtakrvRo1TSeSGVitoII6xY2w3BvcdsAfHdFn4dmlRWZjSICi5PeAN7TiEWMAvAPNfMmYyYWSCAoPw3t0LAm0TAPWSPp64TlS9aFB5QWsO1gf1O+CAJ1Bk3BLAxqt3jqPTrt1wx/cPu9LkUCJOZRNJFF55AxVifRlM6DE6dWBNjkliL2jZbh7uGdrHGgTfl/RU/IcXC+UtenzqrU1KMBLSWQX25pXf8wwP4syClQWnSOpqiHRBZmgy1iZiLTN5PfAPirsV62G/XUDII+v7xgnwXMsDTq1BVeq6A6gATMwumQdxBgRc2jqkx5yBxTM+DDpyG6WL9VxyVBqiXca5YsAOpYm3SCDAIm3fHbMZVkUxF7ySSJggSf1gW2+eJfEOLsZR6YVgb8pVpF9iBG8x69ZEcaefCzTqgquZRVVphATUBBfsvKw1Xjcek4eEzy5R57J/ESjC4cPd0G/DbRL79DvB63Ei/UG3YHHvNKCocEAgQTbY32BmR8hiHmnKnzAT8txB6H6DHWjmQ4HKIadIUHfbaN+uJLXXaoJWatPvqptDI0mpFg+k01Asw1u5Ek6DeBOkR6knYF8+yvwHl6lb73qeolFuTUsUzWHVJ5nFPl5iANRsOXFfZLhdVnQoCIMl2VlEC3UXNyIH7Ys/gXFs1SoChlxqFMkkqgZpYk83pM9Jsb4L3wY6iNeQ3WbLg3ystjtjxOlefmgX2m+B1OdrVSKr+ZFTVSCsV1WKshIJAIkMt4sRacVxmeEijUCE1FZmhC0IbMIJEwpPQkwD6XxafGMrn69TzGqV1JBAVXWiIQSQoBBOmdhMXwFTwy6l2rB6vRi7Cp8ChjcG8CoDI/1WO8EEleK9Pqlv0b3eE5b52FXfFcx5leo4kBnYjpuZ63xHFLUTC6j2A1H+hw/cb8ABHGpalFiwB1cwPVoN+aAYubiIxnDcxTQwvl00ABKspYkG/wBSABckSWNwMDdiBWgR4+zHuJzEVzGqTuHcKDEB9QJIhY/KFLMTJWNl6jlJPTDzxPxBlM5QYVQtRaEMACKNVYMaaR0FKtKDCjSrARKiSSNzQNTUwpqWC6irAkESmqmSIMHYkEHeIwSqfZYaKCrUqw9dtK0KK/DJDFSTcwYWFXfqMFZMCzMUpiMC5koibqOaT+C5FK2apodSU61ZQYMstPVeGIiVWbxFsRqGdAYj8pMr1tvBjbpt1npi3KH2XU8u61R97hUYENTQwXQpqmnqI06iw5TcDphFzP2buHBo1aOZp6hCip5TlewWppvHYnFjR0dxVBmYQ+LYcUPyFYsYUTa5AMD5m0C+/wCk4tLw/wAL+7ZZUAPmVQHYDcyQyAdZGroRDVANSt5ZK74W8IqMxqqU2QUIDK5/MSAqjUSLlgbTKgwCSAXfK0Kpc1SyqiP5nms6KBYwwayyVLfl0gO4lkqL5Q2MGbTb7omJnkMYDtzv5cPyfRLP2j+HWXKrUqIPMpOoVtQLLrJBjTBjUP8ASqglWXQdVPCfw3hmZraQ+o0w6h2UAsUJEkAA8wE2MydNsWp4woJXy1Y60XTLlU1MnmB9wzIsGV5lE9CRIBNcLxHQWenSDKI0CWgMoALQDB1RMTFyNsdLK5myrgsFHiLdJw2XnJeCvvVR3V0y0fl8w1jUkmCgZgzEdZbvAnlPDL8Op5TPUlzrKKJUGp5QL+YgusSAy6jysDBALSBj3lM82pi2x5thzFusfU/oOkY7ZnPUnf8A9QW0MoVaqyxpN/vWPxEMLIBBABKneew8hkkDXDVO4nAdzGXxuOUbjiOo2UvjXHVpU6aqlF2JNRqiQGBYn8IwokC0nawCgKOaLkPFbKQ0wDumpgGIt0IIYRZhcGIwN43lKmWg1llYHl1EPmUqgOxpuOVrDbfuLYX6ebLHVsenvc/PGjIz9W4MLcpHG7v6BJRTMwTSWvztd/jX13KsfJ59n83NHmZWVaqdGo1tSsLbX5Z6cp6HC2vCatXNJQoaj5pBpzAOhpPOVH5YYMduVu2DvgSp5lSqoiXyzlQwlS6FXWR2DD9AcPfhynQyuZWu8U0zNNjR8yVajr01HotPLBYmJuNPqcZrIjVHhun8RiQ1xyb0KrlW3p/CdeAcIXK5elQT4aaBZ2k7sx9S0sfnif799sa9++vfGDDS84TZsrfv33xr376euMnGE+/dhjlC0VPsE4zG/e3+cbxyhan+nfvgT4r4t93ylWpEmNIG0luUfpM/TBDzD67k9BthS+01yclHeogN+4Y4ETomsOwOlaDtaqWrSpiiW1DWSFK7No0gh9pN7E9LesQuJ8ZrMqUUhjUZtegDXX1tq/EIBdjqHeDC8sgkyM4gZoAllvquoW/SLycFPDPhxmDmmuuq9RdBgSSnMyoT/wBtU+JmBuTSUxN6Q4hobliFHjxtegxeGcTmlIIvQ7ZefmFKznhFqNLVXE7a1VvgY3CNA6/6haZHzB1c5EKiQKaKW8y0Q0cpDSykkXA5ZvAE4duF8ZUJVXMgq1NGFVCul36vOr85MT6kNYKowoVnp1ZMQtyNRBMbCTa997YT0boBd8OKbYHyg5iAW8eBBXgVfPlRppOQ3MHdpAiQCYmNQsb2wEzySRTpKXBqAUzeXVZAaOxY26b9rTOKsy8y1J2WVMRAi4HcYXKGZqEsAzgMSGAYgEdZvfbrvhyM5bJBH0KysSJvC0kHlxCYa+Zy4UImVWpTAA83zGSqzL8balJRlLGVlfhj54DZrirsVJYyqhQdiFEwJEbSf6Y4V6lgBMD645ZOhqqBehIm/Tr+2LueX6lCDBGcjNz705J5rcNjJeazVEq6UgFpBaowI1A3Eo6kQf8A7bm82zgviMUGqMBq8yms306TJA6HqTtB6zfEDMO5p+X5j+WDrCEyobbUB3gnEGkgNQr0AJIm8ahb/PYjB8TLhpWBzT4x04dUfC4bEwOMcgth68eifmOfqMan3Kp+JrYAI4Cip5cRBHSktrTqYRfEet4gzNcVFTLTLNr0rUYq9RPKIYi4aF2PXfqcH+G8arZnNjPOWy+QUGRVqgIxVSkhRZudheIkRJNsLNbMu+VqGk7Umq5921gleUUtXTm6i364V7oVdnn6BQ2Zx8JY29Bx3OlHVC/GHiOu34Vai2XJcVgDIMyx6gSsuxn6biTrILlnolnqUXqMAUDVfIZJVpVhUgOAYMrqBg98MfEPCr5xxVrUwgphaSrULAmSAGZYnmZp1G1tseK32f0w4VjrOh3UImqy6QANTQJ1eizYMScCNHYEozS5grO0dBZ+o/KBeFAv3iXdFSnUXU6kGmYBOnYhlHyO4EHDrxfxQq5qjWX8ZKSyFOpJe5JGoSY5bkHYbRjong6mggVGMVAh0BQACzLNxNtMG0Sw3AuveI6H3Y01Yh0qmQrLpKgFTpqaSOsr+U8rbWxEcUsjxG3SyEZ0mGa0yPskA3pXDXrspme8Wqaq1sulShUuX/EL6mN+pI072iDPpgpR4/lq0Zlk8vOUWDeWgOnMPOmnA6HWVJ6gT8QMis+MZo02V0vRqgMLhmpyTNNjvZgYLAEqVO84JeH2zs+fQoeaE6uo06mRogeYpYwSYHp1wZ0E0biH1/aVdisI6MGNrhQ36cieR2ViZbJmmkE6qhJes4/NUcy5JJEqAoAEqNO8BlqJJocWWjHmMi63001aSXqrJJBgkBWJBex1tBCtrV1OhxHiDT/6Ii5GtQXUXBEgsdQi+rVeS8iXL9qmTbLD7xWZauZqME1G6U1UEmnTEgQLCI6NIAJBM1tCx76rKc4zPy3ufqU10+HUnXTVRjTqjkAukf6XIi6hAQjgwLQY0ipa9HQajVqVQ0251NB0qwWgiTqAiD27W3AOpxF67mkjVGZjpjUYYmxG8GQLzv1k4h1PClSpfypmIJambkqoglifidVtYEx0MJiZsu4Pyta47Okw4NSCz1+uqN+HfC6cQyNXMhTRqByqIoDE6Bs4CqIJbYXtM3ACnW4JXVoYBROnVqtvsY+Wxjphi4b4eqgaaIUyFblqBrNpZSQLfCyt6BpwJzPGmMq0BQnUkwbg9Yj0xUua6QANKYigmZG7LK08xySlxLIQ2lja/pBmGESYv/GIbZNk3sD1Gxw3cb4fTqIM1SMEMKdVCV1AxyuIuwHwEkAg6ZG+BtI2iLf09zh508mElLXj0WdBhIsbFnBo++CzwxxeplqoZCs6WUTeNYiYbf8AXtg83H6703pu7VFeoKhNQCQ4EWvAWD8KxsNhIIP7um5Ue/6f4xO4flqlYsKKPU0iWgSij/c86V+bEbYDiJf1Dv2Wkc/ytHC4ZmFbeIINVR41y1V1/Z1x37xkwCZqUT5bAmTA+AnrdbT1IOGqffv+MUX4d42uRro6OtSTGYZDqTyzslMkDVpvUNSLtCg6QZvFGtPQ9f6ft0GCs0GU7jdefxkdPMjRTXXS941jPfv/ADjxUqhQWJAUAkkkAAASb7AAX/nF0mvWkdY/QfzjMLNX7SuGKSDnaEjs0j9Qp/rjeOUI5q9Ow274TvtVzBGR0gXeqAO86WiwHf8AjDgao/qd52+WBHG6xJRVWWAmQSunVy2YKxBaGExIAPfA8tikeOTI8O5Kq+EcFGfrZk0SlOjRC6GgmTpmDeQGCM/pIEdMGfC1Cu9JloMtKjCLUzBcK6AnzKhS8jVI6flW+GHJ0qIoVCoNN89WNOC3wtekQsW0rFRhtJIEXGAPFMn92yeaFSmKZzVcJRo2hEomfMtbbYjeR3sNzAHZx6rWhndMzu3a2QG3r0J6/wAJY8eeJBma71aY5eWnTmxYCQHa25udrCBgPlKBNSmanLTDp0kKgYFmIE6jpkxftfEOswepSQ6gCQCVALCZuoJAJEdxhsoZTKVFAGf8quwPLmcv5aE9BrDFV7zLbzGH8GXxASNDbdZ1u+QqgVGMdC64Xlwa2gK2053+Vw8X8Spvl0KvSZnq1XgAB1puSyh+XUOZyDqJkqpAEEGvcgvO036j64ZvFOTrZdjTrpDGG1KwZWTYFGFiN/r2OFPMZj8TUo+m/wDTA8S90ngIquN3aXa2KCpGuzC72pT+JEahERH9LYm+FszTp1tVXLrmKekhqZJQweqsLhh0PqcDc3WdiupQoKahfcEmD63B22vghwWIbuSBhTM6EB1JxrY8ZKWg6FNtTK8PqXoZmrlWm9PNUy6T1AqJMfMziLwzgK1M/RoCrQqLVEFss5qQASxnUogwLCD1wPq14gTc/vfEPh+aLP5iMwIAggkEG+xF+uJkxTJvE5mvP+6/lMswckJDGS3yFK0/CfBK2Xr5qlUSoMkUcqKoGmpBBBgWkoDMASImYGK7JfRTjYAkX2Z9LEz0soHyUeuJlXj1dUZfPr6WUgjzXIM2ggt1/fEyrlMuUDZfMgrEaM0jUSsGAdaqyH9rdcGwsztXQgaD/LryQJ8M2M1iXHWjbeBbz3/KauEeZmsv96bNU8rR1BWmmrFqh0uzkmILOQy3JBNjEY98Q4AfvGTptm6tejmrhwdJ+EXUXWGBXoDA+WEzgHF6goNlC6Cia8OyjzY0leZCpOoAAbbxvhs8ZPNHKmkRUylFRSp1kqBmLMFkPEFbUwPmbxIGFn1TtLrdXYH5206g6600qtNa3v1RXLeGOHtXrUP/AFWugpZ2epCwI2gz1nYbHFTcRzra6VMklIUiTsQS1r2BJJi1574d+G5s0OGZmvBVs0wy9IGZKjVrN7yZf/8AUYrniecBrrylhT06gCQp5uZSwIKggkahft3wSLUihRony5FQ9xiY9znZqcG68f8Al6Jk4ZwupXWoadNClFGNRngILWWSNJc7AevTDZwXxXRWnRFSnrFTSoLMVOovUUuiIupmimjbACEVSCMKrZtswqrUgU0P4dJF0UaYm+lQbkk3ZiWPe+J3D9KimqTciYLAsC9dgNNEeY4AtDlUvYSS2IL4S6mEk8b49VGKjn7vNKAAToBwFbae7T1w/wAU5JdE0TTMSquhLnXzkJTUE3KlzCgSCeuK28c8ebM1nq0xopIIpCTZZnUQ0aS0AldhAHTE7LPpARRDaVPlhQGJXLs3NSokkwWn8eqVF7RbATiecoOjFlqUmYHUKXltSM7siMUanMatIJUHYAWDEUrmO0IvrtXGuqzmYdjgSQ4ga2NweF9F64XmSHpmmNRVkKjeWVlgdyS1sM2SzGcp6VGTqsF1wpp1Y56q1hsB8LKBHUTOFjwmYq0L/DXpLJPaot/3nFneIOH8TfM1GytVhQJHlqtVFEBR0O0lSbnrhIQ5C4a6HgtifFB2S6otuz/SS+G8ZzSqzUUnyUQ1GCkhVpAKC3NFxSgjqAbYVeIV40C8tKiO9iP5w9eGHH3HiVMrzimWYk/7GXTAG4Ickkn4trYQuIOAEZkDgOJUsVmekrcXP7YhoLXsN6qXSZmTANGlbcRx1/hHPB/Dw1cKU10gmmu5IASnVBUsWYgC5BUbkraYxrOeHRl6r0sxm6FJ6Zgr5dZ6hHRtAQC4IPxHpiHW4s9RQmlaVFTqFJGbywR+ZubVVqTHMxPQAqBhu8L8EoZ+ipqFxUouQxkgvRbUyqAsAGZWbwNUTIht0kbiP8jxJ9/ZJvZNG0yXkbyaNQEtJWylP4adbOP2rRQoydiEQmo3TlJGPWf4tWzAC1G/DHw0lQU6S/KmoAO/xNJxB8WcPOXzteishFeaYm/lkSlxfY9b2wKWR+nz/rgUk7yMrfCOnv8ACYghhsSOBceZ/CK1MwBILAtBtufc4+j+EUtFCit+WmguSTZQLk3Jx8r1TAY9wR+tjj6ryNUNSRhsyKR8iAR67HFcOzLaV7VmMmUVtf2UiPf+P74jcQ4dTroadVQ9NolTMEAyAYjUJG2xG84kx792xnv33wysNDKfhvKqAFy2XAGwFJP4TGYKKvu+Mxy5RSnS42HQepxW/wBo3hLM1qy5rK5jy2FNUK66iEQxhqbIDMzdf9s36Way/wAmw+mI2YoBrN36kdLm2IClU5x+qVWjli5qeRT0OWPxVSdVRj66rfTAnOcVq1gorO1TQuldRmAxv8/mb7YL+Lcq33nMVFBZBUbWVVj5ZmIqW5QejfC07gyACDAiQQR3BkW+WMuZsjSS7Yr22BMBiYG1Y+d8UFyxnNjaL6b/AOlSB79cE8w6bEE9xuLd5EftjwwC8wUAr6frf1xErZ2mRzkr85Iv2I2+uCzzd88OYKAAC7Dw/pmOEhBJJN/7Q3iCsrKAIRhFPTJiTJVd4uZgd/U455WmK9Xy6ppqxsKhISWFgpMaOsSwHzwf4Y9M1qXnlxSaoAxQXVdi0wY+ISACQCesY48R4T964pmaVOlpHmusLGlEU6GdiJ2A36sR8ixESRqsHtBjA6mnr0Hv6IVmuEfjFFRgy01Z0XmhhZj/AKtJMNFyAewnDLkvCtdqFKpl6BqU3W7UxqPmKSrK8EkXA02iOsyMQOBcJ+8ZoIoVAYLkSoCUwASNyDYAR+YjF6cB4aqUwoUCP9Ij/cf7TufniTUmh2QgTgyCKzbqka/h2tUdaDqabs0SQRpj4mJIEBRJJmIBxAy1BKFRkWqtVQxAdZ0uBbUJuJ9zY4uP7SstWbh9YUmY8gDoBPISGqNYgWUNaDMnFM8PowLzeN9zij2tjZlOtp/CTvxU/eDSh5qZnNJUGRAIuCP74mVn0qfqT9Pnbc4EsShDpyuDIIG3ePocda3EQacEDULR0PW3f5emE8l1XNbZlylxfW26NfZP5L1qtOv5ZV1qaS/wrUKgqZPUAMP6YbeK1stl+Hfc1zKZio1ZahKDlgRN5IN13m/pituCZJqaklWbWdRIgiBccx5euCy2Hqbk97dzc74NPMGktASOEwbnhj3u5GuoukdznGqNXJZejLF6L1CYEDS5MQx6x/U4WOJ5ZXpwqKL/AEv+9rXN8SiJ9T+vpjS0WqOKVJS9RjARRqa9thtYXJgDFYJpRK18e496pyaCBsLmSaA2fnrouJomk2ieVkSoh2JV1kT6g6lP/HBPIoxohxdGepKgMY8qmSZRCoPKZ1VXC323JEeJazUqmXpVTTL06JRvLcOEp6y1Om2mRrU6yYJsyztOPPh12aq2qPI8uCjwEaoZRTDcsjWbnoY/Ng5j7uUkrIfiDNhgwHY16Dijm6NTsdKsDTUa7rSppelRK0gQzRFWo0QYPfXFPDlOpRzGYVzyGoVpoEcErUKgny0C005SYvAHxHfB7hVOSjBjWXzNNSZemy+ZcimFWmLJOog6YtMgDhxetoy9emx1MWVRqaY8xC2ygIphztO1zhhuUeN3DVZDHyOd3bNzp78kpcKy4imp2Zl1fJmE9Ox7YsbgfhFsnxcBKdQ5cK4FVlsZQEgsoAnUCOk4roU4EDaNvfoMEqXiPNoIXM1gNv8AuNt+vzwkJ2Z3OdxNr0c+CkdG2OMgCqo+mqNcAB0cXHXyan/yqg7fM4Q+J05pkRO1v1t+4xPeq/NBYarNzEapvDQea5O+I7oIM+yRv++I74ZmmtlP6QtZICfiAHyFJt4l4BMj7vULyoby60Bp6EEIAwvswUicMPg7g1XLU6lN2Aq1GDSCGgAQoBgidtwRcdzgtwPiXnZSg++qkh/96gIwgX+JYvtHrjtWEMjSQNiNv+Mgbj4d+mGhGA7MF5yXFyuYYXHQfNVn9p/DtGcWoF0edSDFYgB1OhoE/wDEz1mcKdP9P2xZP2o5QtlqVezLTqFdVgQKoBAYKIN1FwZvcYrQVB3wGXda+AkDoRfBdVoSwB2JEmJgTvHWO2Ppvg2UFLL0qQcuEpogciCwVQA1u4E4+Ya+sEAcs3nqIM8ojfa+Lu+yPijVMo1FiW8ghUm50FZA9bqYnv2xeJ1GuaX7SiLm5xs3f196p8n9vf8AnGT79/zjR9+/7Y86Y9+/74aWCuumff8AnGY4MR1An1j+TON45ctsb9Og6na+OTC309BvtiUy+56n5Y8Gl7idh646lypnxhro5+q6s1N9ZZXViG0soIuOh7XBjAt+KI8feMtSqmf+5T/9NVjqSaf4b/VRg39rKMubhZDGgjDa+ksCB6wB+2EKjnncmCDabKO8X64UEs0LjlOnJeoZFh8RCwvFOrcaFGK9DKNdczXo7grXoecL9npG4+a4DZvh1AHkziOSwgDL1lmCIILAAfXHutmG6MJHcRgdX1EjVIuJ/X0/vgvftduwWhS4Z7BXeOIHAo1Sqp5yK5qMXrcxJXYGREgAGZB3EAQALYLPl2yi5tkctWdWYuIQhTzalAtYkmRaQLCIxG4z4UoTN1p6+UA6mki6iZYgW2mN++JHHuPLNKn5SE1SxYOdI0m0EnYkxE9R3ggrGBovisefE947KNG8uikfZ5lDR8ypUV0LFFXWCs0yCzEFhcHlMj0w3eHPHWWqh6TVStRXcfiQivzX0EHYD8sgxtOA3hTh5XLeWdemoXIVwHlGCqANR0lN4JF5sDfCX4j4SOapQA5WPnBQdChYVagBUHTsGdbBtwoZRgdFo0U52SyEv47KzvEnjbL06LBaqVXZWCU6bKRJsC2mQqjcyZOw9KbqVvLHxWHy+WIiV38xV3mwjmkn4dMTJwbynA2PmmqqMaVJ3KHUdLKpZFcDqQrGJmBFpwItc8i9loxyRYSM5CbQinmXa5/YD9rY65OsyVabqzKyurKwNwQZBHaN8H+N+GwGNTLU1NESWZWLBBA061jXT3IlliwkiDgFkUmqW5SoWBDA3mJtbripGU2EzHK2ZrQTZOmv1TSeKBjNTL5eoSZLKpy7n11UGUT/AOzGmrUN/KzE9vvFOO5ucsWP9cD1qRtt+npvjVPMByqgEljAAEySYHXFDipXaOAPmE7+jw7RYcW+Tip/3ykF/wDpVJ71cxWqD/8AVfLU41W4rVZDSUrSpHenQpikp2HNp5m2/M5xF4hSekVLqeaYuDtBIOkmDcW+fbAutmmYadgegET8z/GL/qJ9tvJUGHwh8Xx+ZJ/pTcvRR6qKKdOpMiGEKCOaR6Qp2uem4xJ4BHmqoqU1U1JYgDTBOsKshrBgsSC9/hkYECoVGoG63U9QRsR/nD7SUEI6V6RJQEanSi5ZVqszNCGoRqInRBsSN8QyylMURG/NVWK02Cm8MSKaljIYBtXOREMQQawU7H/QsGxFpxB8SrTOlXq+WXOpWbUaasiqpDhByqbgsJ0tBNsdqzOhKBdJsgZiikx5VEGajO5sHN94iJwP8RoRl1rOSWLroMtsxqMYkKIC6dl6CTa7RIaNRaxsOC+YeKr4qBU4HXC6hSaolz5lAiuhA6zTkgQPzAH0wMqZlRZmUHsx0n9DB74yionUvKe6yrfqsN++CB41mIj7zX+tVj/8iT1PXphJxwzuBB9816pn61oq2u66goalQOYTnYmypzEz2CyeuJr8IK//AFFRcsp/K4L1mH+yivMOl3KD541V41mHUqcxXKkXU1Xg+kAx12OBbuiWsJvAF/qB8uuJY6BuoBJ6ocrcVIKc5rR01+ppWh9mfEKbZarSpoKaUqvIpYsxVxIZ+7FlvFug2ux5mlEoNiJUT8+g7EjrthM+yvPq9CtRiKiuHMXlHXSkxc6Sp9ObDdVTTsxKzESDGogDl6Rbrhyy4WV5WdjWSFrdhzXhKavTZHAZCCjA3EHeemx6SRGKg8VcEqZTNmhTUMuhXSo6leU7z0JDArImSNhi3EzAVp6GAdvn/wAZuRAwp/aTRB+71huuuk1uh5k//pW6zfFcocDzoouElcyVrQaDiLSIeHMAzvU8xgBaIUDqAPkcWN9jdU+bmB+Xy0n562j+b/LCFVJNN4BY6TYAyRuYgE7T8vpi0fsyoZUUvNy7FxVGkl/+4Cg1FWA5UPWFBkQZIjCmHDnHMtvtOSOGMw8SFYAPv+nqf2GM9j+PYx59n+/9p/THr39P5H6DGivLLaufc/wMZjR+Z+kn+lsbxy5d597bY8t/jv6nHmP4G3674jcQzopUqlQ7IjOb9gT/ABiCVIFmlUP2j8dXM5nk+GiGQG12kyV9CbfT5YU/D/AamYqsaSE6FZmIB0hQpIBPckAAdyOmPOeJO+/X59f3nFn/AGX8IFHIioVAeu+uSYJQGEnrEAtH+7GfH+44r1WLIwcLQ0a7Kr668p+mB+Y3X5/1IwxeLciKGZrUkBKhpWxsGAYDb1gHqPXEfw94dbN1oB0LSAqMzDpqAAUAXJPeBubxB5gp1Is8g7nOdiEYzXgpv+otmTUHlqxZFMhwRKrT7BQeoMkDab4lZvIZKoEZqeupTJu1p9Gk6GSb6TPW1yMO4yymbDe9o2km5ub98Q8xwKkRcCLbX/3H0O4xrBtheJc+ig/himRRbWdbmo5JuxYgKZMWnYWAFhAXbAfxZkygEV1yxWqHFWX5S1MzT/CUmXgntCsD6tOQyApDTGkMZie9zIX0GBPjbg9Wrl2VKTs7NSdAqXbRq8yBuSqvPqAT0wu/QlNREOq0j/eWU6qfE0aoYHLSqpUMm6q5ogifmJ64sPPcLXl0rpNVmL6iW1fhBTImY02gG3Tc4rfgnh/MU8xTqVMtmFpUnFSo3kuAqpck6gB9JxbtdtTUh/pUyNt9INhfYHEs+EomJaGvABSv4u4fm6VKgclVzXmDUDSpMdPlouokUwTszAGxJm+EupxevVaMzIq07aSgpkA3MqFUST1gbDDh9qx/Ay4AbWHapKqeVYgtIuLlRJIvhJ4VxF62vz61WoAFC62apEkz8THTYYXmPhK0ezm+Np81uvX0iBv7/nBHwnw01apeCVpDtI1MNKj6CW9IHfAypkJMI2pjAAncnoNpOLH8N5E5cNk2jzUArQCeZXABKxvocFGPoD1tGGYCbTPamILI8vEqJncolSm1N4AYWn8pPwsAL2A26iR1wgbMVNmViGE9QTPzHriyOM1QGKXBW9rbmFFu8E4rvPVCHugUC2pNQlZszrJkxuRpP8sTxZhYWX2djBE7I7YqLUMfT2P3w5eF6yPlwmlAykaocIzKKiFuRYdyaYYSCQSCDvhcbgtU30qv/JgPdz9cNnhJEp02ALMxBVlglYktOki5IEEncQOmFYTTqK1e0fFFY5hH8rT1OTtLTYqkkszX0yxuwNzeOmAX2jvpXLoNiXqGQRsFRdySbThpyKaRvBPrpvYbLLfEe84BeNvDdbMMlWimoIhUpBRjzswK6zLWFxuI6zg8llppZeCc0TtzGgq+j/zPv1wZ8KcNOazdOk90gu/fSvS3dmUT0k4C6xH+Pfriwfsw4YQlWuf/ALh8tRE2Qyx7/E0fNThSNgc5egxk5iiJaddglTxxwz7vm6lNJSmQj012hXUSOps4YXJwvrSAFsWh9pfh41KS5mmOeiNLLpsabGdVttDMN5sxNoxW3lGwKkFtvWfYxeQZXIGEk76IOJsjQpk+zzLRmKZZj5eYdstUHSQorUIgyNTIwkRaYN8Wzxbh/mIUmJEegBEQV2Ahuu0DtiveB+E8xSyeYZ6ZSqrUq1FTBbXQJqA2kLq1aLmYZptizstm0r01qLZHUOoMAhWEiRssAwZvyxvhpl5Vg4vL3pynRLA1BAKg5wokiTJHY/mkhrADptviF4g4YKtCqhIUqEGoyQpGmohIX1kWBaHOD3HPwgWIBqMDpmBC/wCokxI1EDSSs6wAcCcrRp1qBqI6tSQOXqlhoDAQ51Gw0gidIuwtp3xzrYLG/BLNfbhXBJOX4EwzVPLE0azOCzIlWBpF2VpKurESQN/0OHnwD4Xp5KvU01GirpZaTAAqUDAcwgVJVjdV6DCHxXP0mq06uSGbYpUSKrU/wHZCxUU4QuTqcgaiAeuL3p0AItfp6fLrba0DERMDRomsTin4ggv4aLrp9+/8nGR79/pf9MbB/wAe/wC3643Hv3/F8FSi1B7E+/njMbj/AHR+n9jjMcuWnf8AX6ncwMLnj3iApZCt/wD6Dylt/qsf21H6Y3jMAefCU3hGgzMB5hUxwXhbZzNUsvMCo0MeygFnI9dIMeuL2p0AFCoNKgQoEAAfCo+gGMxmB4cANT3a73GUN5BVF4i4i1TM1WeDDsigiYRGKqB+m53MnBz7NsoIrGLFqYta4DMf6jGYzC0BubVbHaTQzA03/r9k1V1C2AEmNhJvfc4gPRJPN16TPxHoNthjeMxstK8PIBVrqEIiJuTsQovYTF8L/wBolNUyWaqCAdOXMgGRGYUAz33uMZjMCdqUeLQBI32f8Q+854ee7VqdOm7aaxaoskhE5WJ2Lztiz8tUDtabIfTchfn0xmMxAFAqz3FzgSlj7VuIvlkytWjVelULOpemzKSkSFMG4kA37YV+H8Xq5hDUr1WqtJAZomLDsMZjMKYr/wCa2uxtZvRecnw/zs1RVIDNVT+oM/QD9sWN4g4Qtd6dRyadfLvqp1BN0PMyHT0PcGQb3BIOYzB8CLYUt286pmjp91JyXDxckAkzJjqBp7zucR85wBGIgLE3i1tuvoDjWMw8FgWkTO5MUq1Rf9LmPkeYeuzDBPwfDZg0zBDoTcTBWBN/9pYfpjMZjCbpP6r383jwGv8AxBT9SpRe/ex09Z6X3I6465hhTo1KigclNmFrcisw3Oo/CP1ONYzGkdl4+PVw9FUFbMNoC2kdZN5tcdepxa3hN1fJZdlUKppgR01AlW2ieaTJ3xrGYRwY1K9J238DfNSeP1vLyddwBai8AzBJWAIB25h16YqA0rBZ2iD19MZjMRizqFbsNoMb/NWtwDMNUy9FmEl6a6mIUa91JsRc6d2nvGJHhFyiVKLtK5RnVrX0XdIP/EmYA2xmMxoR6t1XmsR4ZHAcyoHinh/3unVp1ndVZkLBGm3LypqUCJAMsLkGQYDFfp+C8uaa0VrZqvRFQv5RqIlMta7AUwWNu42N5MnWMxZ26Vi2T/RylZ4BVUiIhoChdgqqCANuvoI3weQGADe1zESetpPXueuN4zEIq9R7/r8/rbHoe/592FsaxmOUr0Ce4+s4zGYzHLl//9k="/>
          <p:cNvSpPr>
            <a:spLocks noChangeAspect="1" noChangeArrowheads="1"/>
          </p:cNvSpPr>
          <p:nvPr/>
        </p:nvSpPr>
        <p:spPr bwMode="auto">
          <a:xfrm>
            <a:off x="63500" y="-628650"/>
            <a:ext cx="1943100" cy="1295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ФУНКЦИОНИРОВАНИЯ УОР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 этап</a:t>
            </a:r>
            <a:endParaRPr lang="en-US" sz="1800" dirty="0"/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7649" name="Group 1"/>
          <p:cNvGrpSpPr>
            <a:grpSpLocks noChangeAspect="1"/>
          </p:cNvGrpSpPr>
          <p:nvPr/>
        </p:nvGrpSpPr>
        <p:grpSpPr bwMode="auto">
          <a:xfrm>
            <a:off x="323528" y="1152128"/>
            <a:ext cx="8698176" cy="5517232"/>
            <a:chOff x="388" y="1290"/>
            <a:chExt cx="15730" cy="9977"/>
          </a:xfrm>
        </p:grpSpPr>
        <p:sp>
          <p:nvSpPr>
            <p:cNvPr id="27700" name="AutoShape 52"/>
            <p:cNvSpPr>
              <a:spLocks noChangeAspect="1" noChangeArrowheads="1" noTextEdit="1"/>
            </p:cNvSpPr>
            <p:nvPr/>
          </p:nvSpPr>
          <p:spPr bwMode="auto">
            <a:xfrm>
              <a:off x="388" y="1290"/>
              <a:ext cx="15730" cy="997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99" name="Rectangle 51"/>
            <p:cNvSpPr>
              <a:spLocks noChangeArrowheads="1"/>
            </p:cNvSpPr>
            <p:nvPr/>
          </p:nvSpPr>
          <p:spPr bwMode="auto">
            <a:xfrm>
              <a:off x="392" y="9732"/>
              <a:ext cx="15323" cy="13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98" name="Text Box 50"/>
            <p:cNvSpPr txBox="1">
              <a:spLocks noChangeArrowheads="1"/>
            </p:cNvSpPr>
            <p:nvPr/>
          </p:nvSpPr>
          <p:spPr bwMode="auto">
            <a:xfrm>
              <a:off x="8237" y="1326"/>
              <a:ext cx="2440" cy="4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МИНСПОРТТУРИЗМ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97" name="Text Box 49"/>
            <p:cNvSpPr txBox="1">
              <a:spLocks noChangeArrowheads="1"/>
            </p:cNvSpPr>
            <p:nvPr/>
          </p:nvSpPr>
          <p:spPr bwMode="auto">
            <a:xfrm>
              <a:off x="10947" y="1331"/>
              <a:ext cx="1426" cy="4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ФХР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96" name="Text Box 48"/>
            <p:cNvSpPr txBox="1">
              <a:spLocks noChangeArrowheads="1"/>
            </p:cNvSpPr>
            <p:nvPr/>
          </p:nvSpPr>
          <p:spPr bwMode="auto">
            <a:xfrm>
              <a:off x="5076" y="2046"/>
              <a:ext cx="8717" cy="6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ГОСУДАРСТВЕННЫЙ СОЦИАЛЬНЫЙ ЗАКАЗ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 подготовка на систематической основе качественного резерва для сборных страны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95" name="Text Box 47"/>
            <p:cNvSpPr txBox="1">
              <a:spLocks noChangeArrowheads="1"/>
            </p:cNvSpPr>
            <p:nvPr/>
          </p:nvSpPr>
          <p:spPr bwMode="auto">
            <a:xfrm>
              <a:off x="3702" y="3113"/>
              <a:ext cx="12052" cy="63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Федеральное бюджетное учреждение училище (техникум) олимпийского резерва (УОР)</a:t>
              </a:r>
              <a:endParaRPr kumimoji="0" lang="ru-RU" sz="700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94" name="Text Box 46"/>
            <p:cNvSpPr txBox="1">
              <a:spLocks noChangeArrowheads="1"/>
            </p:cNvSpPr>
            <p:nvPr/>
          </p:nvSpPr>
          <p:spPr bwMode="auto">
            <a:xfrm>
              <a:off x="7222" y="6368"/>
              <a:ext cx="3205" cy="29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Спортивно-тренировочная база (центр спортивной подготовки резерва):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универсальный спортивный зал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бассейн 25 метров 6 дорожек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- 2 закрытых хоккейных корта (европейский стандарт)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закрытый хоккейный корт (североамериканский стандарт)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спортивное ядро с двумя открытыми хоккейными кортами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- 2 тренажерных зала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93" name="Text Box 45"/>
            <p:cNvSpPr txBox="1">
              <a:spLocks noChangeArrowheads="1"/>
            </p:cNvSpPr>
            <p:nvPr/>
          </p:nvSpPr>
          <p:spPr bwMode="auto">
            <a:xfrm>
              <a:off x="3898" y="6418"/>
              <a:ext cx="3205" cy="29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Образовательное учреждение (образовательный центр):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учебный корпус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классы общеобразовательных предметов, профильные, тематические классы подготовки спортсменов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92" name="Text Box 44"/>
            <p:cNvSpPr txBox="1">
              <a:spLocks noChangeArrowheads="1"/>
            </p:cNvSpPr>
            <p:nvPr/>
          </p:nvSpPr>
          <p:spPr bwMode="auto">
            <a:xfrm>
              <a:off x="10530" y="5954"/>
              <a:ext cx="2620" cy="3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Сервисный центр: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общежитие гостиничного типа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пищеблок-столовая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административные помещения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центры подготовки экипировки, инвентаря и оборудования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гаражи, складские помещения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91" name="Text Box 43"/>
            <p:cNvSpPr txBox="1">
              <a:spLocks noChangeArrowheads="1"/>
            </p:cNvSpPr>
            <p:nvPr/>
          </p:nvSpPr>
          <p:spPr bwMode="auto">
            <a:xfrm>
              <a:off x="13280" y="5978"/>
              <a:ext cx="2383" cy="29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Медико-реабилитационный центр: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медицинские кабинеты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помещения для проведения диспансерных работ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реабилитационные центры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90" name="Text Box 42"/>
            <p:cNvSpPr txBox="1">
              <a:spLocks noChangeArrowheads="1"/>
            </p:cNvSpPr>
            <p:nvPr/>
          </p:nvSpPr>
          <p:spPr bwMode="auto">
            <a:xfrm>
              <a:off x="4058" y="3634"/>
              <a:ext cx="4070" cy="10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Обеспечение учебно-тренировочного, образовательного процесса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89" name="Text Box 41"/>
            <p:cNvSpPr txBox="1">
              <a:spLocks noChangeArrowheads="1"/>
            </p:cNvSpPr>
            <p:nvPr/>
          </p:nvSpPr>
          <p:spPr bwMode="auto">
            <a:xfrm>
              <a:off x="9004" y="3849"/>
              <a:ext cx="3205" cy="9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Обеспечение спортивной подготовки сборных команд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88" name="Text Box 40"/>
            <p:cNvSpPr txBox="1">
              <a:spLocks noChangeArrowheads="1"/>
            </p:cNvSpPr>
            <p:nvPr/>
          </p:nvSpPr>
          <p:spPr bwMode="auto">
            <a:xfrm>
              <a:off x="12652" y="3851"/>
              <a:ext cx="2191" cy="10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Обеспечение системы отбора, селекции сопровождения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87" name="Text Box 39"/>
            <p:cNvSpPr txBox="1">
              <a:spLocks noChangeArrowheads="1"/>
            </p:cNvSpPr>
            <p:nvPr/>
          </p:nvSpPr>
          <p:spPr bwMode="auto">
            <a:xfrm>
              <a:off x="6576" y="4852"/>
              <a:ext cx="2238" cy="13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Функционирование школ высшего спортивного мастерства (н.р. школы вратарей В. Третьяка)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86" name="AutoShape 38"/>
            <p:cNvSpPr>
              <a:spLocks noChangeShapeType="1"/>
            </p:cNvSpPr>
            <p:nvPr/>
          </p:nvSpPr>
          <p:spPr bwMode="auto">
            <a:xfrm flipH="1">
              <a:off x="9456" y="1738"/>
              <a:ext cx="1" cy="140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95000"/>
                </a:schemeClr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85" name="AutoShape 37"/>
            <p:cNvSpPr>
              <a:spLocks noChangeShapeType="1"/>
            </p:cNvSpPr>
            <p:nvPr/>
          </p:nvSpPr>
          <p:spPr bwMode="auto">
            <a:xfrm flipH="1">
              <a:off x="9456" y="1743"/>
              <a:ext cx="2204" cy="135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95000"/>
                </a:schemeClr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84" name="AutoShape 36"/>
            <p:cNvSpPr>
              <a:spLocks noChangeShapeType="1"/>
            </p:cNvSpPr>
            <p:nvPr/>
          </p:nvSpPr>
          <p:spPr bwMode="auto">
            <a:xfrm>
              <a:off x="9456" y="2554"/>
              <a:ext cx="83" cy="640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95000"/>
                </a:schemeClr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83" name="AutoShape 35"/>
            <p:cNvSpPr>
              <a:spLocks noChangeShapeType="1"/>
            </p:cNvSpPr>
            <p:nvPr/>
          </p:nvSpPr>
          <p:spPr bwMode="auto">
            <a:xfrm rot="5400000">
              <a:off x="4980" y="5385"/>
              <a:ext cx="1731" cy="49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82" name="AutoShape 34"/>
            <p:cNvSpPr>
              <a:spLocks noChangeShapeType="1"/>
            </p:cNvSpPr>
            <p:nvPr/>
          </p:nvSpPr>
          <p:spPr bwMode="auto">
            <a:xfrm rot="16200000" flipH="1">
              <a:off x="6033" y="4828"/>
              <a:ext cx="604" cy="483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81" name="AutoShape 33"/>
            <p:cNvSpPr>
              <a:spLocks noChangeShapeType="1"/>
            </p:cNvSpPr>
            <p:nvPr/>
          </p:nvSpPr>
          <p:spPr bwMode="auto">
            <a:xfrm rot="5400000">
              <a:off x="9014" y="4906"/>
              <a:ext cx="1691" cy="1494"/>
            </a:xfrm>
            <a:prstGeom prst="bentConnector3">
              <a:avLst>
                <a:gd name="adj1" fmla="val 4995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80" name="AutoShape 32"/>
            <p:cNvSpPr>
              <a:spLocks noChangeShapeType="1"/>
            </p:cNvSpPr>
            <p:nvPr/>
          </p:nvSpPr>
          <p:spPr bwMode="auto">
            <a:xfrm rot="5400000">
              <a:off x="9428" y="4193"/>
              <a:ext cx="565" cy="1793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79" name="AutoShape 31"/>
            <p:cNvSpPr>
              <a:spLocks noChangeShapeType="1"/>
            </p:cNvSpPr>
            <p:nvPr/>
          </p:nvSpPr>
          <p:spPr bwMode="auto">
            <a:xfrm rot="16200000" flipH="1">
              <a:off x="10611" y="4803"/>
              <a:ext cx="1151" cy="1159"/>
            </a:xfrm>
            <a:prstGeom prst="bentConnector3">
              <a:avLst>
                <a:gd name="adj1" fmla="val 4995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78" name="AutoShape 30"/>
            <p:cNvSpPr>
              <a:spLocks noChangeShapeType="1"/>
            </p:cNvSpPr>
            <p:nvPr/>
          </p:nvSpPr>
          <p:spPr bwMode="auto">
            <a:xfrm rot="16200000" flipH="1">
              <a:off x="11775" y="3639"/>
              <a:ext cx="1144" cy="347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77" name="AutoShape 29"/>
            <p:cNvSpPr>
              <a:spLocks noChangeShapeType="1"/>
            </p:cNvSpPr>
            <p:nvPr/>
          </p:nvSpPr>
          <p:spPr bwMode="auto">
            <a:xfrm rot="16200000" flipH="1">
              <a:off x="13345" y="5210"/>
              <a:ext cx="1144" cy="33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76" name="AutoShape 28"/>
            <p:cNvSpPr>
              <a:spLocks noChangeShapeType="1"/>
            </p:cNvSpPr>
            <p:nvPr/>
          </p:nvSpPr>
          <p:spPr bwMode="auto">
            <a:xfrm>
              <a:off x="8128" y="4323"/>
              <a:ext cx="876" cy="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75" name="AutoShape 27"/>
            <p:cNvSpPr>
              <a:spLocks noChangeShapeType="1"/>
            </p:cNvSpPr>
            <p:nvPr/>
          </p:nvSpPr>
          <p:spPr bwMode="auto">
            <a:xfrm flipH="1" flipV="1">
              <a:off x="12209" y="4328"/>
              <a:ext cx="44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74" name="Text Box 26"/>
            <p:cNvSpPr txBox="1">
              <a:spLocks noChangeArrowheads="1"/>
            </p:cNvSpPr>
            <p:nvPr/>
          </p:nvSpPr>
          <p:spPr bwMode="auto">
            <a:xfrm>
              <a:off x="3774" y="9835"/>
              <a:ext cx="2617" cy="10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Подготовленные хоккеисты различного уровня и класса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3" name="Text Box 25"/>
            <p:cNvSpPr txBox="1">
              <a:spLocks noChangeArrowheads="1"/>
            </p:cNvSpPr>
            <p:nvPr/>
          </p:nvSpPr>
          <p:spPr bwMode="auto">
            <a:xfrm>
              <a:off x="7290" y="9835"/>
              <a:ext cx="2007" cy="11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Подготовленный стабильный резерв для сборных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2" name="Text Box 24"/>
            <p:cNvSpPr txBox="1">
              <a:spLocks noChangeArrowheads="1"/>
            </p:cNvSpPr>
            <p:nvPr/>
          </p:nvSpPr>
          <p:spPr bwMode="auto">
            <a:xfrm>
              <a:off x="10155" y="9835"/>
              <a:ext cx="2770" cy="11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Многофункциональная база для подготовки сборных и проведения </a:t>
              </a:r>
              <a:r>
                <a:rPr kumimoji="0" lang="ru-RU" sz="900" b="0" i="0" u="none" strike="noStrike" cap="none" normalizeH="0" baseline="0" dirty="0" err="1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соревнованй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1" name="AutoShape 23"/>
            <p:cNvSpPr>
              <a:spLocks noChangeShapeType="1"/>
            </p:cNvSpPr>
            <p:nvPr/>
          </p:nvSpPr>
          <p:spPr bwMode="auto">
            <a:xfrm rot="5400000">
              <a:off x="5512" y="5737"/>
              <a:ext cx="193" cy="7707"/>
            </a:xfrm>
            <a:prstGeom prst="bentConnector3">
              <a:avLst>
                <a:gd name="adj1" fmla="val 49741"/>
              </a:avLst>
            </a:prstGeom>
            <a:noFill/>
            <a:ln w="28575">
              <a:solidFill>
                <a:schemeClr val="tx1">
                  <a:lumMod val="95000"/>
                </a:schemeClr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70" name="AutoShape 22"/>
            <p:cNvSpPr>
              <a:spLocks noChangeShapeType="1"/>
            </p:cNvSpPr>
            <p:nvPr/>
          </p:nvSpPr>
          <p:spPr bwMode="auto">
            <a:xfrm rot="16200000" flipH="1">
              <a:off x="10856" y="8099"/>
              <a:ext cx="193" cy="2982"/>
            </a:xfrm>
            <a:prstGeom prst="bentConnector3">
              <a:avLst>
                <a:gd name="adj1" fmla="val 4974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69" name="AutoShape 21"/>
            <p:cNvSpPr>
              <a:spLocks noChangeShapeType="1"/>
            </p:cNvSpPr>
            <p:nvPr/>
          </p:nvSpPr>
          <p:spPr bwMode="auto">
            <a:xfrm rot="16200000" flipH="1">
              <a:off x="11918" y="7037"/>
              <a:ext cx="193" cy="5106"/>
            </a:xfrm>
            <a:prstGeom prst="bentConnector3">
              <a:avLst>
                <a:gd name="adj1" fmla="val 49741"/>
              </a:avLst>
            </a:prstGeom>
            <a:noFill/>
            <a:ln w="28575">
              <a:solidFill>
                <a:schemeClr val="tx1">
                  <a:lumMod val="95000"/>
                </a:schemeClr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68" name="AutoShape 20"/>
            <p:cNvSpPr>
              <a:spLocks noChangeShapeType="1"/>
            </p:cNvSpPr>
            <p:nvPr/>
          </p:nvSpPr>
          <p:spPr bwMode="auto">
            <a:xfrm flipH="1" flipV="1">
              <a:off x="13814" y="2216"/>
              <a:ext cx="1901" cy="8519"/>
            </a:xfrm>
            <a:prstGeom prst="bentConnector3">
              <a:avLst>
                <a:gd name="adj1" fmla="val -5051"/>
              </a:avLst>
            </a:prstGeom>
            <a:noFill/>
            <a:ln w="28575">
              <a:solidFill>
                <a:schemeClr val="tx1">
                  <a:lumMod val="95000"/>
                </a:schemeClr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67" name="Text Box 19"/>
            <p:cNvSpPr txBox="1">
              <a:spLocks noChangeArrowheads="1"/>
            </p:cNvSpPr>
            <p:nvPr/>
          </p:nvSpPr>
          <p:spPr bwMode="auto">
            <a:xfrm>
              <a:off x="990" y="5514"/>
              <a:ext cx="2193" cy="25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ХК РЕГИОНОВ РФ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1079" y="5883"/>
              <a:ext cx="1973" cy="7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Команда </a:t>
              </a:r>
              <a:endParaRPr kumimoji="0" lang="ru-RU" sz="700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(Кадры)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1060" y="6773"/>
              <a:ext cx="2045" cy="8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СДЮШОР ХК</a:t>
              </a:r>
              <a:endParaRPr kumimoji="0" lang="ru-RU" sz="700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(Лучшие воспитанники)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4" name="AutoShape 16"/>
            <p:cNvSpPr>
              <a:spLocks noChangeShapeType="1"/>
            </p:cNvSpPr>
            <p:nvPr/>
          </p:nvSpPr>
          <p:spPr bwMode="auto">
            <a:xfrm flipH="1" flipV="1">
              <a:off x="2066" y="7093"/>
              <a:ext cx="17" cy="1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63" name="AutoShape 15"/>
            <p:cNvSpPr>
              <a:spLocks noChangeShapeType="1"/>
            </p:cNvSpPr>
            <p:nvPr/>
          </p:nvSpPr>
          <p:spPr bwMode="auto">
            <a:xfrm rot="10800000" flipH="1">
              <a:off x="392" y="6770"/>
              <a:ext cx="598" cy="3494"/>
            </a:xfrm>
            <a:prstGeom prst="bentConnector3">
              <a:avLst>
                <a:gd name="adj1" fmla="val -60199"/>
              </a:avLst>
            </a:prstGeom>
            <a:noFill/>
            <a:ln w="28575">
              <a:solidFill>
                <a:schemeClr val="tx1">
                  <a:lumMod val="95000"/>
                </a:schemeClr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62" name="AutoShape 14"/>
            <p:cNvSpPr>
              <a:spLocks noChangeShapeType="1"/>
            </p:cNvSpPr>
            <p:nvPr/>
          </p:nvSpPr>
          <p:spPr bwMode="auto">
            <a:xfrm flipV="1">
              <a:off x="3052" y="4545"/>
              <a:ext cx="852" cy="2179"/>
            </a:xfrm>
            <a:prstGeom prst="bentConnector3">
              <a:avLst>
                <a:gd name="adj1" fmla="val 49944"/>
              </a:avLst>
            </a:prstGeom>
            <a:noFill/>
            <a:ln w="28575">
              <a:solidFill>
                <a:schemeClr val="tx1">
                  <a:lumMod val="95000"/>
                </a:schemeClr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61" name="Text Box 13"/>
            <p:cNvSpPr txBox="1">
              <a:spLocks noChangeArrowheads="1"/>
            </p:cNvSpPr>
            <p:nvPr/>
          </p:nvSpPr>
          <p:spPr bwMode="auto">
            <a:xfrm>
              <a:off x="522" y="2592"/>
              <a:ext cx="2528" cy="16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Специализированные вузы страны, высшая школа Ярославской области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0" name="AutoShape 12"/>
            <p:cNvSpPr>
              <a:spLocks noChangeShapeType="1"/>
            </p:cNvSpPr>
            <p:nvPr/>
          </p:nvSpPr>
          <p:spPr bwMode="auto">
            <a:xfrm>
              <a:off x="2992" y="3504"/>
              <a:ext cx="1023" cy="834"/>
            </a:xfrm>
            <a:prstGeom prst="bentConnector3">
              <a:avLst>
                <a:gd name="adj1" fmla="val 49944"/>
              </a:avLst>
            </a:prstGeom>
            <a:noFill/>
            <a:ln w="28575">
              <a:solidFill>
                <a:schemeClr val="tx1">
                  <a:lumMod val="95000"/>
                </a:schemeClr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965" y="8133"/>
              <a:ext cx="2193" cy="13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ДДМФКИС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1050" y="8539"/>
              <a:ext cx="2045" cy="8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СДЮШОР ЯО</a:t>
              </a:r>
              <a:endParaRPr kumimoji="0" lang="ru-RU" sz="700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Лучшие спортсмены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7" name="AutoShape 9"/>
            <p:cNvSpPr>
              <a:spLocks noChangeShapeType="1"/>
            </p:cNvSpPr>
            <p:nvPr/>
          </p:nvSpPr>
          <p:spPr bwMode="auto">
            <a:xfrm flipV="1">
              <a:off x="3095" y="7504"/>
              <a:ext cx="803" cy="1915"/>
            </a:xfrm>
            <a:prstGeom prst="bentConnector3">
              <a:avLst>
                <a:gd name="adj1" fmla="val 49940"/>
              </a:avLst>
            </a:prstGeom>
            <a:noFill/>
            <a:ln w="28575">
              <a:solidFill>
                <a:schemeClr val="tx1">
                  <a:lumMod val="95000"/>
                </a:schemeClr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56" name="AutoShape 8"/>
            <p:cNvSpPr>
              <a:spLocks noChangeShapeType="1"/>
            </p:cNvSpPr>
            <p:nvPr/>
          </p:nvSpPr>
          <p:spPr bwMode="auto">
            <a:xfrm flipV="1">
              <a:off x="3105" y="7504"/>
              <a:ext cx="793" cy="164"/>
            </a:xfrm>
            <a:prstGeom prst="bentConnector3">
              <a:avLst>
                <a:gd name="adj1" fmla="val 49935"/>
              </a:avLst>
            </a:prstGeom>
            <a:noFill/>
            <a:ln w="28575">
              <a:solidFill>
                <a:schemeClr val="tx1">
                  <a:lumMod val="95000"/>
                </a:schemeClr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6520" y="1337"/>
              <a:ext cx="1426" cy="4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РЖД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4046" y="1329"/>
              <a:ext cx="2174" cy="4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ХК «Локомотив»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3" name="Text Box 5"/>
            <p:cNvSpPr txBox="1">
              <a:spLocks noChangeArrowheads="1"/>
            </p:cNvSpPr>
            <p:nvPr/>
          </p:nvSpPr>
          <p:spPr bwMode="auto">
            <a:xfrm>
              <a:off x="12701" y="1337"/>
              <a:ext cx="2174" cy="4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Правительство ЯО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2" name="AutoShape 4"/>
            <p:cNvSpPr>
              <a:spLocks noChangeShapeType="1"/>
            </p:cNvSpPr>
            <p:nvPr/>
          </p:nvSpPr>
          <p:spPr bwMode="auto">
            <a:xfrm>
              <a:off x="5133" y="1741"/>
              <a:ext cx="4323" cy="137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95000"/>
                </a:schemeClr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51" name="AutoShape 3"/>
            <p:cNvSpPr>
              <a:spLocks noChangeShapeType="1"/>
            </p:cNvSpPr>
            <p:nvPr/>
          </p:nvSpPr>
          <p:spPr bwMode="auto">
            <a:xfrm>
              <a:off x="7233" y="1749"/>
              <a:ext cx="2223" cy="129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95000"/>
                </a:schemeClr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27650" name="AutoShape 2"/>
            <p:cNvSpPr>
              <a:spLocks noChangeShapeType="1"/>
            </p:cNvSpPr>
            <p:nvPr/>
          </p:nvSpPr>
          <p:spPr bwMode="auto">
            <a:xfrm flipH="1">
              <a:off x="9456" y="1749"/>
              <a:ext cx="4332" cy="129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95000"/>
                </a:schemeClr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9292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5"/>
            <a:ext cx="4139867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t0.gstatic.com/images?q=tbn:ANd9GcR5qXX25gletjkh0b_OanASpO4umJjOsrW7-hlkAWWr3Cn2UjnJ"/>
          <p:cNvPicPr>
            <a:picLocks noChangeAspect="1" noChangeArrowheads="1"/>
          </p:cNvPicPr>
          <p:nvPr/>
        </p:nvPicPr>
        <p:blipFill>
          <a:blip r:embed="rId3" cstate="print"/>
          <a:srcRect b="16580"/>
          <a:stretch>
            <a:fillRect/>
          </a:stretch>
        </p:blipFill>
        <p:spPr bwMode="auto">
          <a:xfrm>
            <a:off x="5220072" y="4581128"/>
            <a:ext cx="383976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5157"/>
            <a:ext cx="8305800" cy="563563"/>
          </a:xfrm>
        </p:spPr>
        <p:txBody>
          <a:bodyPr/>
          <a:lstStyle/>
          <a:p>
            <a:r>
              <a:rPr lang="ru-RU" dirty="0" smtClean="0"/>
              <a:t>ИНФРАСТРУКТУРА УОР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sz="1800" dirty="0"/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251520" y="764704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/>
              <a:t>Учебный корпус со столовой на 150 мест, общей площадью 3000 м2.</a:t>
            </a:r>
          </a:p>
          <a:p>
            <a:pPr lvl="0"/>
            <a:endParaRPr lang="ru-RU" sz="1400" b="1" dirty="0" smtClean="0"/>
          </a:p>
          <a:p>
            <a:pPr lvl="0"/>
            <a:r>
              <a:rPr lang="ru-RU" sz="1400" b="1" dirty="0" smtClean="0"/>
              <a:t>Общежитие гостиничного типа на 200 мест с пищеблоком для учащихся училища с жилыми комнатами на 2-3 чел., общей площадью 3062 м2.</a:t>
            </a:r>
          </a:p>
          <a:p>
            <a:pPr lvl="0"/>
            <a:endParaRPr lang="ru-RU" sz="1400" b="1" dirty="0" smtClean="0"/>
          </a:p>
          <a:p>
            <a:pPr lvl="0"/>
            <a:r>
              <a:rPr lang="ru-RU" sz="1400" b="1" dirty="0" smtClean="0"/>
              <a:t>Спортивный комплекс, в состав которого входят</a:t>
            </a:r>
            <a:r>
              <a:rPr lang="ru-RU" sz="1400" b="1" dirty="0" smtClean="0"/>
              <a:t>: универсальный </a:t>
            </a:r>
            <a:r>
              <a:rPr lang="ru-RU" sz="1400" b="1" dirty="0" smtClean="0"/>
              <a:t>спортивный зал, размерами 42х36 м</a:t>
            </a:r>
            <a:r>
              <a:rPr lang="ru-RU" sz="1400" b="1" dirty="0" smtClean="0"/>
              <a:t>; бассейн </a:t>
            </a:r>
            <a:r>
              <a:rPr lang="ru-RU" sz="1400" b="1" dirty="0" smtClean="0"/>
              <a:t>25м , 6 дорожек</a:t>
            </a:r>
            <a:r>
              <a:rPr lang="ru-RU" sz="1400" b="1" dirty="0" smtClean="0"/>
              <a:t>; крытый </a:t>
            </a:r>
            <a:r>
              <a:rPr lang="ru-RU" sz="1400" b="1" dirty="0" smtClean="0"/>
              <a:t>ледовый корт (европейский стандарт) -61х30 м, с трибунами на 500 мест</a:t>
            </a:r>
            <a:r>
              <a:rPr lang="ru-RU" sz="1400" b="1" dirty="0" smtClean="0"/>
              <a:t>; крытый </a:t>
            </a:r>
            <a:r>
              <a:rPr lang="ru-RU" sz="1400" b="1" dirty="0" smtClean="0"/>
              <a:t>ледовый корт (североамериканский стандарт) – 60,95 </a:t>
            </a:r>
            <a:r>
              <a:rPr lang="ru-RU" sz="1400" b="1" dirty="0" err="1" smtClean="0"/>
              <a:t>х</a:t>
            </a:r>
            <a:r>
              <a:rPr lang="ru-RU" sz="1400" b="1" dirty="0" smtClean="0"/>
              <a:t> 25,9 м;</a:t>
            </a:r>
          </a:p>
          <a:p>
            <a:r>
              <a:rPr lang="ru-RU" sz="1400" b="1" dirty="0" smtClean="0"/>
              <a:t>2 </a:t>
            </a:r>
            <a:r>
              <a:rPr lang="ru-RU" sz="1400" b="1" dirty="0" smtClean="0"/>
              <a:t>тренажерных зала -12х12 ,  общей площадью – 288 м </a:t>
            </a:r>
            <a:r>
              <a:rPr lang="ru-RU" sz="1400" b="1" dirty="0" smtClean="0"/>
              <a:t>2</a:t>
            </a:r>
            <a:r>
              <a:rPr lang="ru-RU" sz="1400" b="1" dirty="0" smtClean="0"/>
              <a:t>.</a:t>
            </a:r>
            <a:r>
              <a:rPr lang="ru-RU" sz="1400" b="1" dirty="0" smtClean="0"/>
              <a:t> </a:t>
            </a:r>
          </a:p>
          <a:p>
            <a:r>
              <a:rPr lang="ru-RU" sz="1400" b="1" dirty="0" smtClean="0"/>
              <a:t>Общая </a:t>
            </a:r>
            <a:r>
              <a:rPr lang="ru-RU" sz="1400" b="1" dirty="0" smtClean="0"/>
              <a:t>площадь комплекса составит 3000 </a:t>
            </a:r>
            <a:r>
              <a:rPr lang="ru-RU" sz="1400" b="1" dirty="0" smtClean="0"/>
              <a:t>м2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914486"/>
            <a:ext cx="47525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/>
          </a:p>
          <a:p>
            <a:pPr lvl="0"/>
            <a:r>
              <a:rPr lang="ru-RU" sz="1400" b="1" dirty="0" smtClean="0"/>
              <a:t>Спортивное ядро с двумя открытыми хоккейными кортами, трибунами на 1000 мест с размещением раздевалок, подсобных помещений в </a:t>
            </a:r>
            <a:r>
              <a:rPr lang="ru-RU" sz="1400" b="1" dirty="0" err="1" smtClean="0"/>
              <a:t>подтрибунных</a:t>
            </a:r>
            <a:r>
              <a:rPr lang="ru-RU" sz="1400" b="1" dirty="0" smtClean="0"/>
              <a:t> помещениях, общей площадью 16300 м2.</a:t>
            </a:r>
          </a:p>
          <a:p>
            <a:pPr lvl="0"/>
            <a:endParaRPr lang="ru-RU" sz="1400" b="1" dirty="0" smtClean="0"/>
          </a:p>
          <a:p>
            <a:pPr lvl="0"/>
            <a:r>
              <a:rPr lang="ru-RU" sz="1400" b="1" dirty="0" smtClean="0"/>
              <a:t> Двух этажное административное здание с размещением на 1 этаже гаража (4 бокса и смотровая яма), общей площадью 300 м2.</a:t>
            </a:r>
          </a:p>
          <a:p>
            <a:pPr lvl="0"/>
            <a:endParaRPr lang="ru-RU" sz="1400" b="1" dirty="0" smtClean="0"/>
          </a:p>
          <a:p>
            <a:pPr lvl="0"/>
            <a:r>
              <a:rPr lang="ru-RU" sz="1400" b="1" dirty="0" smtClean="0"/>
              <a:t>Медико-реабилитационный центр для спортсменов, основной специализацией которого является реабилитация заболеваний и травм опорно-двигательного аппарата, в том числе спортивных травм, общей площадью 600 м2.</a:t>
            </a:r>
          </a:p>
          <a:p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0.gstatic.com/images?q=tbn:ANd9GcT0ugghlv1_e5iarjsX81T3OVS5tOi3gmfC7-nsNbhTWQTmz2w0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673988"/>
            <a:ext cx="2952328" cy="221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305800" cy="563563"/>
          </a:xfrm>
        </p:spPr>
        <p:txBody>
          <a:bodyPr/>
          <a:lstStyle/>
          <a:p>
            <a:r>
              <a:rPr lang="ru-RU" sz="3600" dirty="0" smtClean="0"/>
              <a:t>РЕЗУЛЬТАТЫ РАБОТЫ УОР </a:t>
            </a:r>
            <a:br>
              <a:rPr lang="ru-RU" sz="3600" dirty="0" smtClean="0"/>
            </a:br>
            <a:r>
              <a:rPr lang="ru-RU" sz="3600" dirty="0" smtClean="0"/>
              <a:t>1 этап</a:t>
            </a:r>
            <a:endParaRPr lang="en-US" sz="2000" dirty="0"/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gray">
          <a:xfrm>
            <a:off x="0" y="1295400"/>
            <a:ext cx="6096000" cy="4495800"/>
          </a:xfrm>
          <a:prstGeom prst="rightArrow">
            <a:avLst>
              <a:gd name="adj1" fmla="val 79306"/>
              <a:gd name="adj2" fmla="val 33584"/>
            </a:avLst>
          </a:prstGeom>
          <a:gradFill rotWithShape="1">
            <a:gsLst>
              <a:gs pos="0">
                <a:schemeClr val="bg1">
                  <a:alpha val="14999"/>
                </a:schemeClr>
              </a:gs>
              <a:gs pos="100000">
                <a:schemeClr val="bg1">
                  <a:gamma/>
                  <a:tint val="5764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blackWhite">
          <a:xfrm>
            <a:off x="609600" y="1905000"/>
            <a:ext cx="4826496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smtClean="0"/>
              <a:t>СТАБИЛЬНЫЙ РЕЗЕРВ </a:t>
            </a:r>
          </a:p>
          <a:p>
            <a:pPr algn="ctr" eaLnBrk="0" hangingPunct="0"/>
            <a:r>
              <a:rPr lang="ru-RU" b="1" dirty="0" smtClean="0"/>
              <a:t>ДЛЯ СБОРНЫХ ПО ХОККЕЮ</a:t>
            </a:r>
            <a:endParaRPr lang="en-US" b="1" dirty="0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blackWhite">
          <a:xfrm>
            <a:off x="609600" y="3048000"/>
            <a:ext cx="4826496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smtClean="0"/>
              <a:t>ПОДГОТОВЛЕННЫЕ ХОККЕИСТЫ </a:t>
            </a:r>
          </a:p>
          <a:p>
            <a:pPr algn="ctr" eaLnBrk="0" hangingPunct="0"/>
            <a:r>
              <a:rPr lang="ru-RU" b="1" dirty="0" smtClean="0"/>
              <a:t>РАЗЛИЧНОГО УРОВНЯ И КЛАССА</a:t>
            </a:r>
            <a:endParaRPr lang="en-US" b="1" dirty="0"/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blackWhite">
          <a:xfrm>
            <a:off x="609600" y="4191000"/>
            <a:ext cx="4826496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smtClean="0"/>
              <a:t>БАЗА ДЛЯ ПОДГОТОВКИ СБОРНЫХ </a:t>
            </a:r>
          </a:p>
          <a:p>
            <a:pPr algn="ctr" eaLnBrk="0" hangingPunct="0"/>
            <a:r>
              <a:rPr lang="ru-RU" b="1" dirty="0" smtClean="0"/>
              <a:t>И ПРОВЕДЕНИЯ СОРЕВНОВАНИЙ</a:t>
            </a:r>
            <a:endParaRPr lang="en-US" b="1" dirty="0"/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black">
          <a:xfrm>
            <a:off x="6089848" y="2780928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СБОРНЫЕ РОССИИ ПО ХОККЕЮ</a:t>
            </a:r>
          </a:p>
          <a:p>
            <a:pPr algn="ctr"/>
            <a:endParaRPr lang="ru-RU" sz="2400" b="1" dirty="0" smtClean="0">
              <a:solidFill>
                <a:srgbClr val="FFE10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ХОККЕЙНЫЕ КОМАНДЫ РЕГИОНОВ</a:t>
            </a:r>
            <a:endParaRPr lang="en-US" sz="2400" b="1" dirty="0">
              <a:solidFill>
                <a:srgbClr val="FFE10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4" name="Picture 106" descr="http://mediarevolution.ru/Image/2009-05/samsung1.jpg"/>
          <p:cNvPicPr>
            <a:picLocks noChangeAspect="1" noChangeArrowheads="1"/>
          </p:cNvPicPr>
          <p:nvPr/>
        </p:nvPicPr>
        <p:blipFill>
          <a:blip r:embed="rId2" cstate="print"/>
          <a:srcRect t="6500"/>
          <a:stretch>
            <a:fillRect/>
          </a:stretch>
        </p:blipFill>
        <p:spPr bwMode="auto">
          <a:xfrm>
            <a:off x="107504" y="3800654"/>
            <a:ext cx="5724128" cy="3084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305800" cy="563563"/>
          </a:xfrm>
        </p:spPr>
        <p:txBody>
          <a:bodyPr/>
          <a:lstStyle/>
          <a:p>
            <a:r>
              <a:rPr lang="ru-RU" sz="3600" dirty="0" smtClean="0"/>
              <a:t>РАЗВИТИЕ УОР </a:t>
            </a:r>
            <a:br>
              <a:rPr lang="ru-RU" sz="3600" dirty="0" smtClean="0"/>
            </a:br>
            <a:r>
              <a:rPr lang="ru-RU" sz="3600" dirty="0" smtClean="0"/>
              <a:t>2 ЭТАП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5346576" y="3095625"/>
            <a:ext cx="3185864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5898976" y="3290888"/>
            <a:ext cx="2057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600" b="1" u="sng" dirty="0" smtClean="0">
                <a:solidFill>
                  <a:srgbClr val="292929"/>
                </a:solidFill>
              </a:rPr>
              <a:t>ЦЕНТР (Академия)</a:t>
            </a:r>
          </a:p>
          <a:p>
            <a:pPr algn="ctr" eaLnBrk="0" hangingPunct="0"/>
            <a:endParaRPr lang="ru-RU" sz="1600" b="1" u="sng" dirty="0" smtClean="0">
              <a:solidFill>
                <a:srgbClr val="292929"/>
              </a:solidFill>
            </a:endParaRPr>
          </a:p>
          <a:p>
            <a:pPr algn="ctr" eaLnBrk="0" hangingPunct="0"/>
            <a:r>
              <a:rPr lang="ru-RU" sz="1600" b="1" dirty="0" smtClean="0">
                <a:solidFill>
                  <a:srgbClr val="292929"/>
                </a:solidFill>
              </a:rPr>
              <a:t>ЦЕЛЬ – </a:t>
            </a:r>
          </a:p>
          <a:p>
            <a:pPr algn="ctr" eaLnBrk="0" hangingPunct="0"/>
            <a:r>
              <a:rPr lang="ru-RU" sz="1600" b="1" dirty="0" smtClean="0">
                <a:solidFill>
                  <a:srgbClr val="292929"/>
                </a:solidFill>
              </a:rPr>
              <a:t>ВОЗРОЖДЕНИЕ И РАЗВИТИЕ ДЕТСКО-ЮНОШЕСКОГО ХОККЕЯ РОССИИ</a:t>
            </a:r>
            <a:endParaRPr lang="en-US" sz="1600" b="1" dirty="0">
              <a:solidFill>
                <a:srgbClr val="292929"/>
              </a:solidFill>
            </a:endParaRPr>
          </a:p>
        </p:txBody>
      </p:sp>
      <p:sp>
        <p:nvSpPr>
          <p:cNvPr id="44052" name="AutoShape 20"/>
          <p:cNvSpPr>
            <a:spLocks noChangeArrowheads="1"/>
          </p:cNvSpPr>
          <p:nvPr/>
        </p:nvSpPr>
        <p:spPr bwMode="auto">
          <a:xfrm>
            <a:off x="755575" y="3095625"/>
            <a:ext cx="3269920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1115616" y="3295650"/>
            <a:ext cx="216098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u="sng" dirty="0" smtClean="0">
                <a:solidFill>
                  <a:srgbClr val="292929"/>
                </a:solidFill>
              </a:rPr>
              <a:t>УОР</a:t>
            </a:r>
          </a:p>
          <a:p>
            <a:pPr algn="ctr" eaLnBrk="0" hangingPunct="0"/>
            <a:endParaRPr lang="ru-RU" sz="1400" b="1" u="sng" dirty="0" smtClean="0">
              <a:solidFill>
                <a:srgbClr val="292929"/>
              </a:solidFill>
            </a:endParaRPr>
          </a:p>
          <a:p>
            <a:pPr algn="ctr" eaLnBrk="0" hangingPunct="0"/>
            <a:r>
              <a:rPr lang="ru-RU" sz="1400" b="1" dirty="0" smtClean="0">
                <a:solidFill>
                  <a:srgbClr val="292929"/>
                </a:solidFill>
              </a:rPr>
              <a:t>ЦЕЛЬ – </a:t>
            </a:r>
          </a:p>
          <a:p>
            <a:pPr algn="ctr" eaLnBrk="0" hangingPunct="0"/>
            <a:r>
              <a:rPr lang="ru-RU" sz="1400" b="1" dirty="0" smtClean="0">
                <a:solidFill>
                  <a:srgbClr val="292929"/>
                </a:solidFill>
              </a:rPr>
              <a:t>ПОДГОТОВКА НА СИСТЕМАТИЧЕСКОЙ ОСНОВЕ КАЧЕСТВЕННОГО СПОРТИВНОГО РЕЗЕРВА ПО ХОККЕЮ</a:t>
            </a:r>
            <a:endParaRPr lang="en-US" sz="1400" b="1" dirty="0">
              <a:solidFill>
                <a:srgbClr val="292929"/>
              </a:solidFill>
            </a:endParaRPr>
          </a:p>
        </p:txBody>
      </p:sp>
      <p:sp>
        <p:nvSpPr>
          <p:cNvPr id="44054" name="AutoShape 22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5" name="Freeform 23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6" name="AutoShape 24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7" name="Freeform 25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4058" name="Group 26"/>
          <p:cNvGrpSpPr>
            <a:grpSpLocks/>
          </p:cNvGrpSpPr>
          <p:nvPr/>
        </p:nvGrpSpPr>
        <p:grpSpPr bwMode="auto">
          <a:xfrm>
            <a:off x="2255912" y="1268760"/>
            <a:ext cx="4764360" cy="1584176"/>
            <a:chOff x="1997" y="1314"/>
            <a:chExt cx="1889" cy="1009"/>
          </a:xfrm>
        </p:grpSpPr>
        <p:grpSp>
          <p:nvGrpSpPr>
            <p:cNvPr id="44059" name="Group 27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4060" name="Oval 28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61" name="Oval 29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062" name="Oval 30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3" name="Oval 31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4" name="Oval 32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5" name="Oval 33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2866891" y="1340768"/>
            <a:ext cx="3311099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292929"/>
                </a:solidFill>
              </a:rPr>
              <a:t>СОЗДАНИЕ</a:t>
            </a:r>
          </a:p>
          <a:p>
            <a:pPr algn="ctr" eaLnBrk="0" hangingPunct="0"/>
            <a:r>
              <a:rPr lang="ru-RU" sz="1400" b="1" dirty="0" smtClean="0">
                <a:solidFill>
                  <a:srgbClr val="292929"/>
                </a:solidFill>
              </a:rPr>
              <a:t>Федерального </a:t>
            </a:r>
          </a:p>
          <a:p>
            <a:pPr algn="ctr" eaLnBrk="0" hangingPunct="0"/>
            <a:r>
              <a:rPr lang="ru-RU" sz="1400" b="1" dirty="0" smtClean="0">
                <a:solidFill>
                  <a:srgbClr val="292929"/>
                </a:solidFill>
              </a:rPr>
              <a:t>учебно-тренировочного центра </a:t>
            </a:r>
          </a:p>
          <a:p>
            <a:pPr algn="ctr" eaLnBrk="0" hangingPunct="0"/>
            <a:r>
              <a:rPr lang="ru-RU" sz="1400" b="1" dirty="0" smtClean="0">
                <a:solidFill>
                  <a:srgbClr val="292929"/>
                </a:solidFill>
              </a:rPr>
              <a:t>«Академия детско-юношеского </a:t>
            </a:r>
          </a:p>
          <a:p>
            <a:pPr algn="ctr" eaLnBrk="0" hangingPunct="0"/>
            <a:r>
              <a:rPr lang="ru-RU" sz="1400" b="1" dirty="0" smtClean="0">
                <a:solidFill>
                  <a:srgbClr val="292929"/>
                </a:solidFill>
              </a:rPr>
              <a:t>хоккея России» с использованием </a:t>
            </a:r>
          </a:p>
          <a:p>
            <a:pPr algn="ctr" eaLnBrk="0" hangingPunct="0"/>
            <a:r>
              <a:rPr lang="ru-RU" sz="1400" b="1" dirty="0" smtClean="0">
                <a:solidFill>
                  <a:srgbClr val="292929"/>
                </a:solidFill>
              </a:rPr>
              <a:t>потенциала и возможностей УОР</a:t>
            </a:r>
            <a:endParaRPr lang="ru-RU" sz="1400" dirty="0" smtClean="0">
              <a:solidFill>
                <a:srgbClr val="292929"/>
              </a:solidFill>
            </a:endParaRPr>
          </a:p>
          <a:p>
            <a:pPr algn="ctr" eaLnBrk="0" hangingPunct="0"/>
            <a:endParaRPr lang="en-US" sz="1400" dirty="0">
              <a:solidFill>
                <a:srgbClr val="292929"/>
              </a:solidFill>
            </a:endParaRPr>
          </a:p>
        </p:txBody>
      </p:sp>
      <p:sp>
        <p:nvSpPr>
          <p:cNvPr id="12355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390" name="AutoShape 102" descr="data:image/jpeg;base64,/9j/4AAQSkZJRgABAQAAAQABAAD/2wCEAAkGBhQSERUUExQUFBUWGBgXFRQVFhgYFBUVFhUVGBcVFBcYHCYeFxkjGRcUHy8gIycpLC0sFh4xNTAqNSYrLCkBCQoKDgwOGg8PGikkHyQsLCksLCksLCwsLCkpLCwsLCksLCwsKSwsKSwsKSwsLCksLCwsLCksKSwsLCwpLCksLP/AABEIAMYA/gMBIgACEQEDEQH/xAAcAAABBQEBAQAAAAAAAAAAAAAGAgMEBQcBAAj/xABDEAACAQIEAwYCCAQEBQQDAAABAhEAAwQSITEFQVEGEyJhcYEykRRCUqGxwdHwByNicoKSwuEVorKz8TNUY9IWNEP/xAAZAQADAQEBAAAAAAAAAAAAAAABAgMEAAX/xAApEQACAgICAgICAgEFAAAAAAAAAQIRAyESMQRBIlETMkJh0RQjcYGR/9oADAMBAAIRAxEAPwDYK7XK7XnGg8eXtTlNnanaCAzwpRpIpVN6AeFdrldrgHa509a6K4fzoIAo8qx/G4G9310LZYkXbkNmZNM7QAAuo5zPOtgNemuCnRmnYrht23jFZrRtrkK7s4n+YSSSoic1aXXpr1Bs6TsQ/wC/upT0l661AAzhufr/AKRXmE5h1IHzCiuYbn6/kKVzPr/pFc2EzbiXF+6uv9GtWbUP4WFsFwbbEEiZ+IZlgAQG0qBw7sqbSYjF3grsgK2RbyrlvFhmuAXSqhrbtAknxK2pOle7VIVv4i2EYKSclw3jaIYszeEIpZvHAAJEga6GarG7RXPov0a4QbWTMCwY3swc3RmMNJJIGvQGVkijDXZlunsiYq9cxGUXjdxBQ6I2bM1tzqptCRauRla3dtymZAG1gmBglY6FcxU6BtCxlYVuYkkD59Kesume2Ek6LmzlY+Ji+VMwA07vKknVJNKW+9snZc5ghTIyyCB1gaeelVbQt2tjjYcXSGQwD/JjMM827I1dR9vI+v7Ky75bF4P42craRIRLQtsAqg/VlmB99SZpNnGdy1p7arlfTK2rd2hcZ80DUNmCmJgEHSnuPWACAkm0fEEAIRHiH7sncHQkjmavjkgS+w/7JXw3eXbRAs3itwJGVrd6Ct9SOQlUMciWjQ0Tq+1ZL2f7Vrghca4ly53xDBVa2AGXwsSsypY9QNEG+9GHA+3CX762HsYjD3WDFVupAYKpYwxg7AnaqS2VhIKHaaRiN/b868ra1zFHU+lU8dfNnZOkYdxVx9Jvk7d5d19C4/KtzwVvKqL9lVX5BR+VYRjBmu3Y+tdcfO4361vqjxR5n/V+lUS+cgZXUULjxD3/AAFA/aMZroHndP8Azj9aOSfF6AmgnHtN/wBBd/7sflUvI/VHeF2w4rtcNeBrzjYeOx96dWm6VbOg9qVAYta7SQaVTLoD7O12kzXZrgChST+demuE0LOocauVxjXpoNgO16kzXaUJx9v30rrUm5t8/wADXTXAKbinGhhrZYgmTAgSSYEACRJ9xHWg+720xIzGUMwAjABgWEArkMkgBtPLeinH9nVvm44Yi6VKIzEstsMACyJyaJ1FSOGdnbFi4zogzEIMx1jIsArPwkySSNyaFL2K1J9GS3cD3cm5baQq+NwVGdzJhn3C22kxzjxbVCvXkbMozZmcaBVIKZLikM0yp+EhfhgtInY0/iN2esrZSHuZtYtkypUEvduuYzfEySSdfCOlAmHwpIFsSAZLsZE76b6GI6aASOtI0Z5qnRMvYFVQfVk5SUjMQ6upCMrZZKtrPLY7iq2y6/SbQvH+Xmg8vAS22vImYJ5bmpHFHK5WXw6AEDYKTMAbwNCPSqPFYpmvu4IaLkg/CCA2kDkMo2qkUGKLhQFa28OqkSucgsUk5WCwIXKQBO8EirLFd21s5rmVgSEGUljoNC0jQ5gABMwNNKgYZcwV7xyG6VCljGWyFjvCTuSq6eS9TAlW8OLlq8Ao+qbQ1LvkdvCo3ko6z7e1f5C1RW37bKdRzURp0ZTAbQnQ8tDG00T9iu1GIVrNhm720SqLnMPaDK2Uo0eNPA6gHWVAnUCh6+y5bM7qGFyAZH8w6/3ZY06rVz2EwL98t1WlVLrdDDeSrnJrp42V9t1bmdaqjo9mnDFeIeop++2/p+RqoOI/mKP6hVleu+Bj5fgDWjx4/JjZHpGKcPGe+g+1eX/muD9a3q2fGfVvxP61hPZgTisMOt+z/wBxD+VblhX1/wA3/UKaP7SF8joeY+Jv7T+NAWMM329bv3XjRyW8T+n40B4oH6ZcXob3/e0/Gkzr4B8N/J/8GiGvCo5x9sOLfeJ3mngzLn128MztUgV5ZtOg0q0dP31pFdQ/nS+wjk12aQTXprr0AzPt32yxNvGPZs3WtpbVAQoWWdlDkkkE7MojyNDv/wCYY7/3Vz/MP/rFI/iazW+J3iNQy2m01j+Uqweh8M+jChP/AIvHWtEIJqybYWp20xZkfSb+bX62s8gOWpitF/hzx+7iMPcF9s9y0+XPzKlJGYgAEg5hMcvesa4f3mKvrbsIXuOIgaRl3didFUCJJrX+xPZ9sCl0XLlt3uFWyW8xyBQ+7HfRxyGwoTjGKGVsNmNeqvwHFkullWQy7hhy6g7EVOmszGoVXQaSDXaBzOOf37Guk0lv38jXa4AxhefrSwdW9vwpvDn4vb86a/4hak/zbfL669PWuYUC/wDEbifd20thPFe8PeHYKjKxQHqSFPotZvjLMKQDABgiPCRvI/zR56VrfbGwl3A3ScrhF71CDIzW9QQV6iV05MazLGYHOCSZQkRlPxFdCSeQDFl9qeJDJFuQOYy6zuZ05EDMQo6a7UxeyqhVTlJJOUDaSdADsBt7URW0RFK5QQJ3OonTffeqjFkFlQf+ofCzEDwgSSf8o/CtUU47IuLWhL3Xe1bVjogyoCDtJPy5fKOdEXAbioCxdJL5gFktqgV1gksUMKY5EeVUjgNOoIjSDoCI002000pDYx7Ym0TbYrDRBDRAUweY8XzplH2C97JXFcIUuvEt3me4gykMQWL3ABGuUVL7Mdolws5wWtuPqQWD+GCJYAgqPuEVbcHxVrErmdWRkyEMdIZWzB7bDTRwZHsaquMXO5xLvZKvbeGZQAbT5iS9t11BEk+mYc6bim+SewtVsOOG8Rt4go9tswzRqIIIEwwOoO1XONeLLnojfgaGOzRshVe1KozMxDHVDlAyHplgD0g6zVvxXitpsPeCXEZu7eArAmcraaVr8V03yOmm0jKOB4lku2nUqGQowL/AComW8q2Xs3xkX0zaAqWRxrAcMZjNBIIIIPMGsU4XHeIDtz9lNGHC+0C4YMP5rh2nworkQqqAZuTymfOlxSXJ2VzYpTjo0jE4tU712MKuWT5R+prM+LdsRbxDXLSyWzSXEiGbNAA5zzpntH28zqE7shc4ZiWUZwsgDKpOQTB36CgS9j5OYnehlyX8UW8bx1BcpB5xjAktfW7cvL/Mvd2+cBGJuEoxIMuogEc5JM7UdcC7U2DZt2meCqIhks+bKoBYtrEkHegHHWzcJO5ES28CNhyG1VTY50JCMR5Lp9+9YYQ5qh5Ojcs4BUrdEHQISGD8/BrmmOhPpUm086j9yBWH8K7Rd28ciQWDAQSD8TAbnz3o07M9tLrXbdu+bbLczsbwy20REUwoWTBEQSx89oqc8bTFWy37Q9vLeHutZUBnRZcmcqkiVUkcyIPvQrZ/iZiNSzW9TpCeD0E+LbqaCuNcb7zGYh5lHu3G0O4zFVj/AAqutRk4gkED3HLcRFGOK1sLlRecWxIxV175cB3IJWPBooUBTMjRRvNVmNsZVCkQS2voB+GoquuMdhtOlSrIdgoY6LOp2E6+vKtCg0iTaZoX8NsOlqxdux47j92D/wDGigx6Fy5P9o6UR8QtK/UBTOSZVjpqRzO1CXZzEA4JUWAwa4rFxOVm8YYidoddOo8qtbPEMyjWRyb7Wm/Sss3c2ehhxfBSJ1riBs3VZRoSFcDYqSAZ8xv7UbGsws2A19WuXGyaFpMEpPikTAXpoDvvWlrdB2IPoQfwpssaSI5X8h0GlA02DSgazkzzHT99K7OlIbb3/WuzoK4AE8R7WYz6Tew+DwJv93lz3br93bllDQJgHRhzk66RQ7fwPGDc7w4XAqVDKFy2MoDlTGr6kZBBPn1oz4JdP0viA1MPhiPQ4Zf0++rdwxkZOnL1qvLj0jqM74z2gx30fuMThbNi20KXslXUqASUCqzC3Mb+RjWkLwM37GHuI+RO7Ae1GqkMx0iY6waf7ecZtLkRWQsjM1wLByeGArRs2p05Zdaa4ddt3cLhdILrJy6SELKswZ+epgUjTW0NiV5Hf0VfEOHqH8J0AkgnbqT+NBvE77d62pAYZZI2BVDpzjLB96NePZbYa7qciSQecMInzJIHvWfPi+9EEANO/IydfTnW6PJwRLMuMi81RcjCCTIn4iACNyZ1JPLdasbd5LThvAbseEXCO7tsQM3hmbhzAxyE1HucWJs5t7oCrJCkSJg2xEj4mnWqz/hMqXclmOxiIPKKEpaonCC7ZZ8R4zdf4nI6aBRHSAKjDiDAaGQRqOtVncsq7mOh1k+9J+k7Dn1psaQ8jSOxb4a/bvhpNzOH7o/Cqd2qK1scx4QDMwQPKa3iiHD3CU0E6c9KpezfEBZurcGkaHzVtx+HyFFfF7YvakwY0PL1P3VOUGp23pl4SThSWwE7Q3VcG6gCmRnUbSdMwHLXl50PC+etXXEMOyi6CNhr5eIRPvVEKq1R2NuhbOTzpstXWrtkamaCGkaCnE8w1JUEb7BRz82Y9f8AYVAxjqGhTJO5/U7fpoOVNHiDHwMoI8/vnlNOX+GPbKlgq5gHyjdQ2oDaQDGsTInWNqTEqkSlbQvC8HLSzEBQCZ3/AGat8D2YvXcLduWrtm2ijM2cyVgHlupiD/l5ik4DByniJgnYc6RxnjLLZa2LaqjApIUhssg5SytBmBqRyiarn6pCQ1sCOMWirk8p+emtK4LgWu3AigSQTLGFAGrMx5AfPUAb1Ls4E33FvOAW0tZtu83VC31c5OUE8ys6VcYHhZseIqQQCr23BBiIZGGhBpYppbClyZH4ZwUtcysTpqfP09at+I4BUOugKiEEQBtHntvTmFxAHikaCSRqYA/ShHF8Sd7jOCYYkweQJ0GvQVZu9CtKIQ9m+KraxZt3Gy2r8Ln5W7mvdXPSSUbyeeVEPEMb9HuOl3QqdRqY8x1B3FZpib+ddd/y50S9p+1P0jDYSUBud04u3T8RZCEKDprDz/UI50JYFNcvaGx+RLHr0EvDsSrXEuLkuaMVRsvx5TB8R5CTHlV12T7QWTdZnISFyjICbbszAQCngdvISdax3h7EXLRYEAsIZl8LANBILCGg6HpRulwC5aJJOW9ZY7mFW6hJ8gBJ9qTI+MeH2B/7kuRtM10GkzXga8woKJ/H868p0HtSZ/H868p0HoPwoHArgMEj43H50ViPokFhMTZb9KseJ4WzasXbhRAEtM0wRqFeOfWPnUbh3/72O/swZ/5b4/KhL+KHaMT9FtsYABvZebalLZjpIY+eXoaqouUkgN0jNMTfOVR7fKiXsjxJipsxORLly1C5nzgh8ijMBrLGTtqdqGW4bc7o3CBl3GomCbSzHrdQRvqauux2I7rEBzpltXjtrJtlRA5mWGlbnFNElJxdom9qsaDgbYXMHvXWW6GBDL3ENkHIjMyGRPwigtFiiPtbinPd2m07s3Xy6eDvTb8J8/5ZJ82NDN54HrpVfSSE72wk7K3FuXksuAQ7Ko8ixAn8KtDhiCVYzvp9UbxQvwLF9xftXIJyXEcjqFYEitOucOTEhLtrRH1YzBBBg6H61Y/IfGSfpmnDHnGvYC8QYtoQBH6VWnCCirtZg7SDMM1tsoORtTB0iR9YNoRQph78mInz5D1qmKVqwZYOLomcOsHNB05g0V2sSow4N0kZSDIWS+UyFnkNfuoUN8jWNB+/SpaY4m0c0x0PXYEeX51prlGmRjJwlaIPFeMvdYiAE5LA1I5t18ulVuKw8jOBH2o29fKpVyAMw9D5GvWsRBp1BVQv5GpWUr0/w6xnYjyJ+8CpOK4SvxLoDuNdD5eVP8Nw4ST5RWaS4ujRfNWg1xnBkUmNZnX1rtwK+rTmYQ45aTBHzp/DYv6RZ7wAZk8N5QNmj4wPssNfLXpVDxHioVivMbkciRMH2IPvVPwyg6Z35oyWi6xGN7m3Ig7AKTE+VDuM4ybkhgsGduU0zjOIl4J2A66a86g3binlPuD/AL0JLdMk5WtEdnIleUbzr+/OtRTHWcZw5MXfYI9rLbxFyJLFWCSR9ZiCrD16Vk+IvQZHLkd4p0XWZVRWbIWzZJOUuRlDEfajSa0RqqJ27H8RxB8xEwDI8OgIn8CKbc1FbYeWnypds5lgbj7x0qbR1iMQOfn+5ppr5C/P0nST7wPlUhLkjXaot22ROhjkY9v0prAPXMQxUAsxVJyKSSqZjLZRssnUxV/wjjWZQrmCrIVPIhXU6+YjfnQxn8PtU3hllxJKXD0yo34ge1TmlJbGi2mfUNq+ryyMrqdQykMIOxkUjFY1LalnICgTPp0rB+EYPFZh9Hw2IVyDlKI9kGN81w5REkbmtA4z9ItqiEs4VEBu3HB/mFQXa4xJCyxIA0EKIrzsmNRfZqx/JhnwvFvcth3XJmaVXmEJGXNH1iNfKalofCPQVnmGNzwoSbh1OQMwBEHXwGYkDTSfOri5x25h8JdbuLjOCCubvWQgkBjLeIBRrAmk4W9FMkeKsg8a46cNi8ZkUvdexhjbRYLEpcvIYnSc1y2NZ+KYMRQf2v7JLhsPduXL936QFW6Va4jWnLORcRWKq1x9zOm20VccHxdu5i+9v2VtFxcYuQ5DOw3nKoT4m9yOcV1sRhWv3FGJWzZRLeh7xmZyzTIflBUdN/OqpuNUZ7TB3h3BmyWFJtsiFHuCYnKwcx1GUL7itQwvZ3h2bvEsWMzDVsxDENBM+LQyB8qCuJ2bSu1u1etvK5gAyowDZmGUE/AOpiq7G4lDanNbNzu5gFGKNknQgkEzzBNXjInJv2EPbbsDYvQ2Hiw+RyPFKXHzBgHBJaTLeIbTrOgrMcb2QxCAswSLah7ircVnRJAzso3UEgErIE6xUjhvaS8t5U7whLkhwoVSZRhIYAEEeGDO4rQeB27mJtXVsd02IKZFW83hNtiq3SYkglIk6zG1UT+Ww6r+zKgkc607sLjluYMKAQ1p2DzsS7M6keUaf4ae4L/A9nUtjL2Q/VTDagCT8T3F15bAR50S4X+G1nB2rhwxvM5Azd4+YOFk6AAANqY+VL5EFONIbBPhO2Anafh63bqgAgQWYnncZixI9/xqjv8AY++sm0A6nUnn/aeQ9aKsLeD3ADrJAUcyTsB51J7S8aFnD3bdojQhCw+s7A5o/pEQPQ1nwRk5V6XZpzyi1fsy2/jG/wDTWQBIbzYE8+lOKzkAEwBt6HcU5btxsPenAgrfGVswNHktzodiI9f9/Oqy9bNtoPt5jqKt0WP0p67hVuKQfY819K01yRG6ZUYfFxvtzFOtajYmDqNKh4jCtbaG9jyI8qlYO8pENtuKz5Itqi0JUXHZ/j7YW8bkZlZSrp9oQSvyaPYmqL6Uz3PGxYui6nUyggSeemntTwao2MTLlccm+41plLRJLZMsmdKive12J9WNPzFRMcsGQRr0rPlj7KQfo9ibAgMPl5U3wzFd3cWdgwI9jNOYa9Ig1HxOFJ1Anl51ydbCTOILlu3V+y2lQbN4iuXcUSxLTJAB9hH5VyxgXbVVMDnsPvpXKjqLW3gWu7Tm/pAjb63nUrCdmsXcuC3atG62XMcpUKFBA8RYgDUjfedJpvA2r6gEoxA2AKx677VsfZfCvh7CNdS1bbulLoiLnLIGbNduqfGdTpyLGoZMrj0Whj5OjEsWlyzca3dUq6sVYH7SmDB2IkbivWuIuGDAmVIZTOxUhhHuBWqdvMPbxmHfPpdw6rkubjPkL3LQ8jNsHpK1mFvgj1WOTrkJOPFm0ce7YIe6AcZyx8JIJgqTtI5gfOq+/wAcfu2mCNvGCoUHcSAwgifCR86zJuyLfEWJJ58/nVjawd9Uyi6x6ExmA6B4zRtoTGlZs8YyyclotgycYcWLx1xBi7aEZrbEF+67wELmjKhZQCAABsQRppRZxvs1aup3iKyMNRDHUawGEkDrpVRwfhJIl/E3Ukk/M0XYO34INJKXpCPZDscMwGAwrteuPibrwh7osuUmSBbAjKAVBLmToPSqng/ajC4dnKYRJcAP3jvdLQSRq4IG7bDnU/jmAD2yD1B+U/rQsvBVJ3I96KmL0HXCu0mDxKLh3s4dFOkkBBKhiCIAKmM0HSJpztj2ewGFwjuouF3Vlsqt0klyuhGaQAuhJPL1oAscIVXB1JExPnVjiLHhiqqa+hWBT4OLqEScuWFHiYgGDA5yT82q9w2IXZnW3HIMUeegMhh1om4VYt2sIt9rTlUfMwVT/NvW7rG21xwJNpQEhZChpmrJO0gxMZ0R1HxB7asgJ9QRpUf9RUujQvGco3YOYbi4nwYgyOa3mze5zTUl+N3TB+k3JE5ZvMfuLQfcGpX8VUAweBdVRSWYHIqqNbQMeERHhrLTiDM863LOpRToyPHxfYfdlcWtv6Ribtwd6spYUkQXuBi9wdSB4RppmJqixuODNJOY9OQ/3qBYwzqI5mM3RdPh/u61x7aqNTHrUuX0UH++Brk1XtjFB0M08uJ0q+PZORMU09baoC4inrV6tKRFk6/hxcXKdjseh6ihq8hRip3BiiWy9V/HsGWyuok/CQPmD+NGcLR0ZU6IRbpuPv8AKu34ZDHMVF7+vLf1jr+NRbKUSbVzNbB6b+1MrjBEEaHn+gqNhb+XOvqRTVm6J11pHPQVEtG4aR8Bze1MWMQNpB99a0T+HnZoYn+e6zZtmO70m9cAnJJ+oNJ6kxtNE/HOyTYyLV5hZthg6jDrbBLQQUywZhSRnMAdKzPNFPiaI4nJWZ7Z4BaOC77Pea6ylwAFFlMrGVOhdzAOoiKG/pRnQ+9a9d7MW7NtMPbNzIwuAhnzlAwXLqoGskmf6uYFZXd7NXRca3I8JIB2BHI/KK2ZZY6Tgq/yZIKabUmcs8UynXbpRlwjtXbNhFuXMhC5Iza5FJUT6oAvoBQ5h+wzndx7An9KIOGdlrdtYK5z1NZnkjRZWmPntGLrLbWGUyzuAfEzMS2hHNjMjYBRyq2tYQb5VqFY4SiMCF1q9tJpWbJJN2UtvsQ1pSsZBTIwSfYqaVryrUnsKE4e0o0ipSADrTIpQalo4bxVtSI1qqbBLO9XtjAXLs92uaNCZCiekkwT5V212VxDtlyBBr42ZSvp4SSTTKLBaBi5hQDuKVbNlTN/MbYiQhAk5l+In6sTMQav8V2FxQ2W23pcj/qAqtxPY7FbHDsR5NbP+ui4uqOTVlnxPtJYFsWrd4WrbW17q5aVX8MtnW2kFdEWADzbyoLxPagWtLdqwxdvjxNtbt0mNXusIUtA+ECBoJO9J4/2EvKMyYbEL1Fu2WJP+CaDsXwzFWx/NsXlE6F7Tp8iygTT4YRSGnkb6Cnifaxryql+1hsQiGVD2mthNIhe5dOXIzzoZuOufvBbtoYJC2wwVfFpAdm1iOdNpbcjUEeulSLGCHxMQY2XkfWtGkSHCzuJLFRyVdNOrHqajPaUcp+80vEOetQbrevzNdFHMW9roYpu2YkTNMkeR+dKURrB+dWjpiMkBqct3Kj5p2gUoDqRV0xKLXD3qn27tUtl4qWmIitEXaJNFOvBHMFWUyJG/wClPLwC6Y+D1zafhVphCWcZdl5npMkn767i8cCxgws8udYqZeyJhuyZYkm8o65VJ+8xUmz2Vw6sveX7mXMoYoqSFJAJEzsNfauW8Qz+FdFG/wDvXr7CCB0Ncsa5bO5aNnwC2cPZWzZBCWgUAnUlSQxY82LSSfOouN4smUi7cu252WzbDEjoWJga8vvoUx/aPK7E3La5jIBfUzzKgE0SdmuAHFWBduH4zmTUwbZnlE66GfOp+N4+KOVvJbX9F8/ky/FWPTLCxxmyiIuRwWXOcwDSSRBJLjXbYRpQ5xTh1sYk5UCgGGXlKsZjWYPSie5wVhc8Jym2oAzKD4dYgdNt+lKv8MU4pcxgusr1ZgGJOm2gJ9qtljtV1ZihNVvsobea80CwlpRI/l2ikkRo0mSfKl3cGVMZSvqCD99GmMwNsKczKCTmJYka7kkk+R9qq7+DVyNoP1TmyzkUkjKDygyTWfykpS5RSS+kUwXFcW7Bq3bE1KRelW1zhahCQqmR4SuYHNrG+hGm0VXIKxyTXZpsTSSKWwiuUgRE1Z8H4Mb3iYlLQ+sNC56J5dW+XlWGpVvjd9QALrwNpyn7yCTRVewMLPo1sAKNFUQqhoA9gdz1OtScPjbagDRQPMH3JmqXs9xW7dZ2ulO7tjVsoHiOoE+Q1PqKRxLjga5ktnKFXPcIgFVPw/4m5DoCeVJeTHtStfQ8MfN9f9lzjcbuFJEDluZ8/wB71R8QxYUGc2b0Ou8RzOnOhlu3U4izatAtmuKhhWMBmgsSd4Etz2qv7R9rcl1sPg2Nq1bJUuhh7rgnMzXPiygyBB1jpAp4xnldydItOsSSQR8O7cMJtXdcojNsTGkNznbXesd7R411xN5Tce4FuMFZ3ZyUJldWJ+qRVzjeIXXJbMWbYPcMsY6zqR61QHgvfl3OJshtyuS7mY9F8MffW6MlxoyS7sYwJN14M5Rq35CetT8VcGwAAHIUkKtpQq7Dc8yepqFdxFItnHbrzTDnqY9K4zMecCo7XgPh36mqpCMee5H71qO1zmaaa77mmpnejZ1Epbw6TT6v5Aeu/wAqh2z5xTyetMpAolpdrpvVHD0h7lWUqE4mw2OzmFvIQMPbtq31beZSBy8U5ifM/Kg3tJ/D6/hZdAb1n7S/Egn/APovT+oaelGeExBtWiRPhmZ0IEnf2q2TiObDi8G2zbf0kg+ugNePHNNPs9Z4ISiYwli84yoAB/TrPuKtuH9hsRc1MqOp0/3rTeJcNtW7gZQsNrAAA6zAqZgxJBABjWDz1GnzIq35ZMwzx8XQJ4X+F+nhzSR8RWB7E71otjEdxYtoqkBbajQSRELp6QfnUrD4RmAMXDPMlZ+ba/dVfxbhxcFJC6NMMQVUtpBA11P31fFe0yGRdMrsFjXxBcsXXLmWdAxAJIB57Ecqfey1wBiwBt5lkNHhIy76+LUU72YwKIXBJK5dc5PInxSQDrLb1atYXK+W2oXMsTrm1Mk/d91aHyT3/RJNPopO07uwYMAE7q4c50B0AAIP9Jf5VdcOwINiyHMEW0OsST3Srv8AvemMUpKMpzagEEb7ABOg10q3w0d2issnKuh1ggCZpZx+NDQfyIGK4aqIWzeELOvIDXXrrr7mhYADQUfqOoGv31VY/s2jSbcW28hKH/DyPpWLJBvo0poFmFMMKnYzA3LJi4InZhqreh5HyOtQnWs4w0TSCf2N/aeddekMaJwQYLtZggn0c276KNy9osrHctmSZM6zUbEXsAdPpLgFi7hrbEuxEDMWTYchVE1Rbwmnbi+0GMpR6ZZcb4ngLVi4+GvK2IVD3Ul1MnwkqMoUnKWgcyBWYLiQG0229KLMZZgEigzG2Hzs2+kkdAKaLj6QG2+xzH4whYG7aT5f+SBTdu4EGUcgPcnUn8PlURr8x5VHu3ySY51VIUk374J3qM+LA2E+Z2ppwB8R1+yPzNRnuVRIVjt28TuaYa50qRct+CaixRs6hSilRXBSwK448h/Yp4P5n3poClVyOFlqbLUpRJAG5qfiuz91QCozAxqN9tiKbkck2bXisGq5zrlZTnnXXrr1mKH+BWWXB3VkmbpFsDXdYgDnryor432s4YBkJ+ksN0sA3NejMpCj3ag7jna+5fyLh8MuHS2RlzNmfRlYeFBlXbqTrWFQp7Nsc6SSDfguBW44DeMWkRWknVwI5e80WLhFyjIqqQQdABtWe/w/4uyvcF/4HYFTEC2Yg+qnmTsfWtNUDlWtKKiqM2SfOTY3auDQTqBVdjMLmc+YjbqQatGFQbg8Z16fgKpDuzPk6GcJgIfWYOmu0DaplywAsRppp7zXfSvXiQs9CCfTnRbbexIpJCUw4p+2ugpCuIkHSuW7kAT1P46UHbDGh414V4OKSbnSkKHL9tWBVgGB3BEg+tC3F+zLIM1qWXmm7L/b9oeW/rRRcvqgliFHUmPxquv9prQnKS58tB/maBSTxqSGUgGYimGarjiHETdYk2kXU622UsR/WSIPyqBdA+yw9bYPpqCKyPTooQWNMXKmPl6j3Vx+tMui9V/z/kwrrOog3BVLxbAchu0T+S/n/wCKJu7UD4Cx5HOpHuBUazgizFmB3O/XnXNhUW3QG4nhIiNPXnVLd4SVnxfdRtxLAFddxO/60O8VuBQfISfXkP31qeOcuVI9GWKHDYK4jwmKZmuu0kk868tekeU+yYHkRUbnTlptaVctzSnDa07SAIpSiigCwK6F6UpRV1wfgBuQzDTlP5/pRbo4b7McIN29qIVdSY3MjQeZ1o14xxGxYAa6PDIQZdy0ST6AAD3FctKtlCBCgas3T9T5UB9ouKm/dnZVGVB0HMnzJ3p4pLchvRoNnC8gAB0AgVYYTAqOVLtWugqyw2GArA2FDmBwu0jTyokwHFxZEPPdzE80n/T5cqq8JZkiKnY7DZkAHrXRm4s5qwoS4GAIIIOoI1BHlUDHW4eQSDvHJgIBHkdqhcGDWFg6oTMfYJ6eXM+5q5vXFAliABuSQAPc1shJdolNWqK+zxJGYqsiIluW+3rPKpt0HKY1quu9qMKDC3FdtgtsZiT7affTzY+4ymFVNDGY5jPKQNPvppyS30JGL+z1vhxnNJLdNI35/rvSkxC25DNqPqjxN7KNaAsX2ovMrrccydBl8AHpl1+Zq07HGLTRzMk8z786E8ugxgrCI8XYzFpl107wgT55Vkj3ioOM4jcI+PL5IMv36mpLJUHE2prG88mW4oqLwzGTJPUkk/M0xcBqdibYWoLNSuTl2GiM69aYLU/cNRnFcgHHvt1Pzrli94hKi4DplOk+42ppjXc2VS3NpVfT6zfl7mizrGr6hnhQOmnlu34/dXb7jYDQbV6wuVS3NtF/t5n3qO3rU39GvDGlyGsUyqjMw0Anf5Cs441jM2nMmW6UYdpMXChAf6m/Ifn7UAX3zMTV8MF2dnnSoYilItdpxa0mISN6cXeabY1JWxPpQOGQJp5EnSpdjhbMdPnyq8wXCltCd26n8ulJKdDxg2M8H7PAnNcO2uT9T+VFAYKOg5Rv7DlVMuJ10+fL2r2Kx2VY3Y0I5P8A0dxSIHaHjJJygwBsPzPU0NFqfxjZmNNrZqib9iS+jdrFgCp2Gtg12vVhOLLDpVlaUVyvUAklRQJ2owSW7oCgkbwzMwkmdAxIA8uVer1PjbUtAktDXCz3mIX2rQu60r1eo5hYGbcewYF1o61e9kdFIr1epv4HfyCG8aiXF0r1eqBQrMRbqvvrFer1MgEZzUS8a9XqdCjdu1mYLtJiabu/zHCjQGFA6KOXrv7mvV6uYUIxV+TpoBoB0AqK1yvV6po9BaQC9oMYTLfaPyHIfKh6vV6tsOjFm/Y9Swa9XqcgJenUxBBFer1cwhRgMbAII0ExHlUa9jzcPQdP1r1erKjY9ExrZVQeRFV+Lu+EmvV6nh0Qn+xAt29JrjGvV6rL9RH2f//Z"/>
          <p:cNvSpPr>
            <a:spLocks noChangeAspect="1" noChangeArrowheads="1"/>
          </p:cNvSpPr>
          <p:nvPr/>
        </p:nvSpPr>
        <p:spPr bwMode="auto">
          <a:xfrm>
            <a:off x="63500" y="-909638"/>
            <a:ext cx="2419350" cy="1885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92" name="AutoShape 104" descr="data:image/jpeg;base64,/9j/4AAQSkZJRgABAQAAAQABAAD/2wCEAAkGBhQSERUUExQUFBUWGBgXFRQVFhgYFBUVFhUVGBcVFBcYHCYeFxkjGRcUHy8gIycpLC0sFh4xNTAqNSYrLCkBCQoKDgwOGg8PGikkHyQsLCksLCksLCwsLCkpLCwsLCksLCwsKSwsKSwsKSwsLCksLCwsLCksKSwsLCwpLCksLP/AABEIAMYA/gMBIgACEQEDEQH/xAAcAAABBQEBAQAAAAAAAAAAAAAGAgMEBQcBAAj/xABDEAACAQIEAwYCCAQEBQQDAAABAhEAAwQSITEFQVEGEyJhcYEykRRCUqGxwdHwByNicoKSwuEVorKz8TNUY9IWNEP/xAAZAQADAQEBAAAAAAAAAAAAAAABAgMEAAX/xAApEQACAgICAgICAgEFAAAAAAAAAQIRAyESMQRBIlETMkJh0RQjcYGR/9oADAMBAAIRAxEAPwDYK7XK7XnGg8eXtTlNnanaCAzwpRpIpVN6AeFdrldrgHa509a6K4fzoIAo8qx/G4G9310LZYkXbkNmZNM7QAAuo5zPOtgNemuCnRmnYrht23jFZrRtrkK7s4n+YSSSoic1aXXpr1Bs6TsQ/wC/upT0l661AAzhufr/AKRXmE5h1IHzCiuYbn6/kKVzPr/pFc2EzbiXF+6uv9GtWbUP4WFsFwbbEEiZ+IZlgAQG0qBw7sqbSYjF3grsgK2RbyrlvFhmuAXSqhrbtAknxK2pOle7VIVv4i2EYKSclw3jaIYszeEIpZvHAAJEga6GarG7RXPov0a4QbWTMCwY3swc3RmMNJJIGvQGVkijDXZlunsiYq9cxGUXjdxBQ6I2bM1tzqptCRauRla3dtymZAG1gmBglY6FcxU6BtCxlYVuYkkD59Kesume2Ek6LmzlY+Ji+VMwA07vKknVJNKW+9snZc5ghTIyyCB1gaeelVbQt2tjjYcXSGQwD/JjMM827I1dR9vI+v7Ky75bF4P42craRIRLQtsAqg/VlmB99SZpNnGdy1p7arlfTK2rd2hcZ80DUNmCmJgEHSnuPWACAkm0fEEAIRHiH7sncHQkjmavjkgS+w/7JXw3eXbRAs3itwJGVrd6Ct9SOQlUMciWjQ0Tq+1ZL2f7Vrghca4ly53xDBVa2AGXwsSsypY9QNEG+9GHA+3CX762HsYjD3WDFVupAYKpYwxg7AnaqS2VhIKHaaRiN/b868ra1zFHU+lU8dfNnZOkYdxVx9Jvk7d5d19C4/KtzwVvKqL9lVX5BR+VYRjBmu3Y+tdcfO4361vqjxR5n/V+lUS+cgZXUULjxD3/AAFA/aMZroHndP8Azj9aOSfF6AmgnHtN/wBBd/7sflUvI/VHeF2w4rtcNeBrzjYeOx96dWm6VbOg9qVAYta7SQaVTLoD7O12kzXZrgChST+demuE0LOocauVxjXpoNgO16kzXaUJx9v30rrUm5t8/wADXTXAKbinGhhrZYgmTAgSSYEACRJ9xHWg+720xIzGUMwAjABgWEArkMkgBtPLeinH9nVvm44Yi6VKIzEstsMACyJyaJ1FSOGdnbFi4zogzEIMx1jIsArPwkySSNyaFL2K1J9GS3cD3cm5baQq+NwVGdzJhn3C22kxzjxbVCvXkbMozZmcaBVIKZLikM0yp+EhfhgtInY0/iN2esrZSHuZtYtkypUEvduuYzfEySSdfCOlAmHwpIFsSAZLsZE76b6GI6aASOtI0Z5qnRMvYFVQfVk5SUjMQ6upCMrZZKtrPLY7iq2y6/SbQvH+Xmg8vAS22vImYJ5bmpHFHK5WXw6AEDYKTMAbwNCPSqPFYpmvu4IaLkg/CCA2kDkMo2qkUGKLhQFa28OqkSucgsUk5WCwIXKQBO8EirLFd21s5rmVgSEGUljoNC0jQ5gABMwNNKgYZcwV7xyG6VCljGWyFjvCTuSq6eS9TAlW8OLlq8Ao+qbQ1LvkdvCo3ko6z7e1f5C1RW37bKdRzURp0ZTAbQnQ8tDG00T9iu1GIVrNhm720SqLnMPaDK2Uo0eNPA6gHWVAnUCh6+y5bM7qGFyAZH8w6/3ZY06rVz2EwL98t1WlVLrdDDeSrnJrp42V9t1bmdaqjo9mnDFeIeop++2/p+RqoOI/mKP6hVleu+Bj5fgDWjx4/JjZHpGKcPGe+g+1eX/muD9a3q2fGfVvxP61hPZgTisMOt+z/wBxD+VblhX1/wA3/UKaP7SF8joeY+Jv7T+NAWMM329bv3XjRyW8T+n40B4oH6ZcXob3/e0/Gkzr4B8N/J/8GiGvCo5x9sOLfeJ3mngzLn128MztUgV5ZtOg0q0dP31pFdQ/nS+wjk12aQTXprr0AzPt32yxNvGPZs3WtpbVAQoWWdlDkkkE7MojyNDv/wCYY7/3Vz/MP/rFI/iazW+J3iNQy2m01j+Uqweh8M+jChP/AIvHWtEIJqybYWp20xZkfSb+bX62s8gOWpitF/hzx+7iMPcF9s9y0+XPzKlJGYgAEg5hMcvesa4f3mKvrbsIXuOIgaRl3didFUCJJrX+xPZ9sCl0XLlt3uFWyW8xyBQ+7HfRxyGwoTjGKGVsNmNeqvwHFkullWQy7hhy6g7EVOmszGoVXQaSDXaBzOOf37Guk0lv38jXa4AxhefrSwdW9vwpvDn4vb86a/4hak/zbfL669PWuYUC/wDEbifd20thPFe8PeHYKjKxQHqSFPotZvjLMKQDABgiPCRvI/zR56VrfbGwl3A3ScrhF71CDIzW9QQV6iV05MazLGYHOCSZQkRlPxFdCSeQDFl9qeJDJFuQOYy6zuZ05EDMQo6a7UxeyqhVTlJJOUDaSdADsBt7URW0RFK5QQJ3OonTffeqjFkFlQf+ofCzEDwgSSf8o/CtUU47IuLWhL3Xe1bVjogyoCDtJPy5fKOdEXAbioCxdJL5gFktqgV1gksUMKY5EeVUjgNOoIjSDoCI002000pDYx7Ym0TbYrDRBDRAUweY8XzplH2C97JXFcIUuvEt3me4gykMQWL3ABGuUVL7Mdolws5wWtuPqQWD+GCJYAgqPuEVbcHxVrErmdWRkyEMdIZWzB7bDTRwZHsaquMXO5xLvZKvbeGZQAbT5iS9t11BEk+mYc6bim+SewtVsOOG8Rt4go9tswzRqIIIEwwOoO1XONeLLnojfgaGOzRshVe1KozMxDHVDlAyHplgD0g6zVvxXitpsPeCXEZu7eArAmcraaVr8V03yOmm0jKOB4lku2nUqGQowL/AComW8q2Xs3xkX0zaAqWRxrAcMZjNBIIIIPMGsU4XHeIDtz9lNGHC+0C4YMP5rh2nworkQqqAZuTymfOlxSXJ2VzYpTjo0jE4tU712MKuWT5R+prM+LdsRbxDXLSyWzSXEiGbNAA5zzpntH28zqE7shc4ZiWUZwsgDKpOQTB36CgS9j5OYnehlyX8UW8bx1BcpB5xjAktfW7cvL/Mvd2+cBGJuEoxIMuogEc5JM7UdcC7U2DZt2meCqIhks+bKoBYtrEkHegHHWzcJO5ES28CNhyG1VTY50JCMR5Lp9+9YYQ5qh5Ojcs4BUrdEHQISGD8/BrmmOhPpUm086j9yBWH8K7Rd28ciQWDAQSD8TAbnz3o07M9tLrXbdu+bbLczsbwy20REUwoWTBEQSx89oqc8bTFWy37Q9vLeHutZUBnRZcmcqkiVUkcyIPvQrZ/iZiNSzW9TpCeD0E+LbqaCuNcb7zGYh5lHu3G0O4zFVj/AAqutRk4gkED3HLcRFGOK1sLlRecWxIxV175cB3IJWPBooUBTMjRRvNVmNsZVCkQS2voB+GoquuMdhtOlSrIdgoY6LOp2E6+vKtCg0iTaZoX8NsOlqxdux47j92D/wDGigx6Fy5P9o6UR8QtK/UBTOSZVjpqRzO1CXZzEA4JUWAwa4rFxOVm8YYidoddOo8qtbPEMyjWRyb7Wm/Sss3c2ehhxfBSJ1riBs3VZRoSFcDYqSAZ8xv7UbGsws2A19WuXGyaFpMEpPikTAXpoDvvWlrdB2IPoQfwpssaSI5X8h0GlA02DSgazkzzHT99K7OlIbb3/WuzoK4AE8R7WYz6Tew+DwJv93lz3br93bllDQJgHRhzk66RQ7fwPGDc7w4XAqVDKFy2MoDlTGr6kZBBPn1oz4JdP0viA1MPhiPQ4Zf0++rdwxkZOnL1qvLj0jqM74z2gx30fuMThbNi20KXslXUqASUCqzC3Mb+RjWkLwM37GHuI+RO7Ae1GqkMx0iY6waf7ecZtLkRWQsjM1wLByeGArRs2p05Zdaa4ddt3cLhdILrJy6SELKswZ+epgUjTW0NiV5Hf0VfEOHqH8J0AkgnbqT+NBvE77d62pAYZZI2BVDpzjLB96NePZbYa7qciSQecMInzJIHvWfPi+9EEANO/IydfTnW6PJwRLMuMi81RcjCCTIn4iACNyZ1JPLdasbd5LThvAbseEXCO7tsQM3hmbhzAxyE1HucWJs5t7oCrJCkSJg2xEj4mnWqz/hMqXclmOxiIPKKEpaonCC7ZZ8R4zdf4nI6aBRHSAKjDiDAaGQRqOtVncsq7mOh1k+9J+k7Dn1psaQ8jSOxb4a/bvhpNzOH7o/Cqd2qK1scx4QDMwQPKa3iiHD3CU0E6c9KpezfEBZurcGkaHzVtx+HyFFfF7YvakwY0PL1P3VOUGp23pl4SThSWwE7Q3VcG6gCmRnUbSdMwHLXl50PC+etXXEMOyi6CNhr5eIRPvVEKq1R2NuhbOTzpstXWrtkamaCGkaCnE8w1JUEb7BRz82Y9f8AYVAxjqGhTJO5/U7fpoOVNHiDHwMoI8/vnlNOX+GPbKlgq5gHyjdQ2oDaQDGsTInWNqTEqkSlbQvC8HLSzEBQCZ3/AGat8D2YvXcLduWrtm2ijM2cyVgHlupiD/l5ik4DByniJgnYc6RxnjLLZa2LaqjApIUhssg5SytBmBqRyiarn6pCQ1sCOMWirk8p+emtK4LgWu3AigSQTLGFAGrMx5AfPUAb1Ls4E33FvOAW0tZtu83VC31c5OUE8ys6VcYHhZseIqQQCr23BBiIZGGhBpYppbClyZH4ZwUtcysTpqfP09at+I4BUOugKiEEQBtHntvTmFxAHikaCSRqYA/ShHF8Sd7jOCYYkweQJ0GvQVZu9CtKIQ9m+KraxZt3Gy2r8Ln5W7mvdXPSSUbyeeVEPEMb9HuOl3QqdRqY8x1B3FZpib+ddd/y50S9p+1P0jDYSUBud04u3T8RZCEKDprDz/UI50JYFNcvaGx+RLHr0EvDsSrXEuLkuaMVRsvx5TB8R5CTHlV12T7QWTdZnISFyjICbbszAQCngdvISdax3h7EXLRYEAsIZl8LANBILCGg6HpRulwC5aJJOW9ZY7mFW6hJ8gBJ9qTI+MeH2B/7kuRtM10GkzXga8woKJ/H868p0HtSZ/H868p0HoPwoHArgMEj43H50ViPokFhMTZb9KseJ4WzasXbhRAEtM0wRqFeOfWPnUbh3/72O/swZ/5b4/KhL+KHaMT9FtsYABvZebalLZjpIY+eXoaqouUkgN0jNMTfOVR7fKiXsjxJipsxORLly1C5nzgh8ijMBrLGTtqdqGW4bc7o3CBl3GomCbSzHrdQRvqauux2I7rEBzpltXjtrJtlRA5mWGlbnFNElJxdom9qsaDgbYXMHvXWW6GBDL3ENkHIjMyGRPwigtFiiPtbinPd2m07s3Xy6eDvTb8J8/5ZJ82NDN54HrpVfSSE72wk7K3FuXksuAQ7Ko8ixAn8KtDhiCVYzvp9UbxQvwLF9xftXIJyXEcjqFYEitOucOTEhLtrRH1YzBBBg6H61Y/IfGSfpmnDHnGvYC8QYtoQBH6VWnCCirtZg7SDMM1tsoORtTB0iR9YNoRQph78mInz5D1qmKVqwZYOLomcOsHNB05g0V2sSow4N0kZSDIWS+UyFnkNfuoUN8jWNB+/SpaY4m0c0x0PXYEeX51prlGmRjJwlaIPFeMvdYiAE5LA1I5t18ulVuKw8jOBH2o29fKpVyAMw9D5GvWsRBp1BVQv5GpWUr0/w6xnYjyJ+8CpOK4SvxLoDuNdD5eVP8Nw4ST5RWaS4ujRfNWg1xnBkUmNZnX1rtwK+rTmYQ45aTBHzp/DYv6RZ7wAZk8N5QNmj4wPssNfLXpVDxHioVivMbkciRMH2IPvVPwyg6Z35oyWi6xGN7m3Ig7AKTE+VDuM4ybkhgsGduU0zjOIl4J2A66a86g3binlPuD/AL0JLdMk5WtEdnIleUbzr+/OtRTHWcZw5MXfYI9rLbxFyJLFWCSR9ZiCrD16Vk+IvQZHLkd4p0XWZVRWbIWzZJOUuRlDEfajSa0RqqJ27H8RxB8xEwDI8OgIn8CKbc1FbYeWnypds5lgbj7x0qbR1iMQOfn+5ppr5C/P0nST7wPlUhLkjXaot22ROhjkY9v0prAPXMQxUAsxVJyKSSqZjLZRssnUxV/wjjWZQrmCrIVPIhXU6+YjfnQxn8PtU3hllxJKXD0yo34ge1TmlJbGi2mfUNq+ryyMrqdQykMIOxkUjFY1LalnICgTPp0rB+EYPFZh9Hw2IVyDlKI9kGN81w5REkbmtA4z9ItqiEs4VEBu3HB/mFQXa4xJCyxIA0EKIrzsmNRfZqx/JhnwvFvcth3XJmaVXmEJGXNH1iNfKalofCPQVnmGNzwoSbh1OQMwBEHXwGYkDTSfOri5x25h8JdbuLjOCCubvWQgkBjLeIBRrAmk4W9FMkeKsg8a46cNi8ZkUvdexhjbRYLEpcvIYnSc1y2NZ+KYMRQf2v7JLhsPduXL936QFW6Va4jWnLORcRWKq1x9zOm20VccHxdu5i+9v2VtFxcYuQ5DOw3nKoT4m9yOcV1sRhWv3FGJWzZRLeh7xmZyzTIflBUdN/OqpuNUZ7TB3h3BmyWFJtsiFHuCYnKwcx1GUL7itQwvZ3h2bvEsWMzDVsxDENBM+LQyB8qCuJ2bSu1u1etvK5gAyowDZmGUE/AOpiq7G4lDanNbNzu5gFGKNknQgkEzzBNXjInJv2EPbbsDYvQ2Hiw+RyPFKXHzBgHBJaTLeIbTrOgrMcb2QxCAswSLah7ircVnRJAzso3UEgErIE6xUjhvaS8t5U7whLkhwoVSZRhIYAEEeGDO4rQeB27mJtXVsd02IKZFW83hNtiq3SYkglIk6zG1UT+Ww6r+zKgkc607sLjluYMKAQ1p2DzsS7M6keUaf4ae4L/A9nUtjL2Q/VTDagCT8T3F15bAR50S4X+G1nB2rhwxvM5Azd4+YOFk6AAANqY+VL5EFONIbBPhO2Anafh63bqgAgQWYnncZixI9/xqjv8AY++sm0A6nUnn/aeQ9aKsLeD3ADrJAUcyTsB51J7S8aFnD3bdojQhCw+s7A5o/pEQPQ1nwRk5V6XZpzyi1fsy2/jG/wDTWQBIbzYE8+lOKzkAEwBt6HcU5btxsPenAgrfGVswNHktzodiI9f9/Oqy9bNtoPt5jqKt0WP0p67hVuKQfY819K01yRG6ZUYfFxvtzFOtajYmDqNKh4jCtbaG9jyI8qlYO8pENtuKz5Itqi0JUXHZ/j7YW8bkZlZSrp9oQSvyaPYmqL6Uz3PGxYui6nUyggSeemntTwao2MTLlccm+41plLRJLZMsmdKive12J9WNPzFRMcsGQRr0rPlj7KQfo9ibAgMPl5U3wzFd3cWdgwI9jNOYa9Ig1HxOFJ1Anl51ydbCTOILlu3V+y2lQbN4iuXcUSxLTJAB9hH5VyxgXbVVMDnsPvpXKjqLW3gWu7Tm/pAjb63nUrCdmsXcuC3atG62XMcpUKFBA8RYgDUjfedJpvA2r6gEoxA2AKx677VsfZfCvh7CNdS1bbulLoiLnLIGbNduqfGdTpyLGoZMrj0Whj5OjEsWlyzca3dUq6sVYH7SmDB2IkbivWuIuGDAmVIZTOxUhhHuBWqdvMPbxmHfPpdw6rkubjPkL3LQ8jNsHpK1mFvgj1WOTrkJOPFm0ce7YIe6AcZyx8JIJgqTtI5gfOq+/wAcfu2mCNvGCoUHcSAwgifCR86zJuyLfEWJJ58/nVjawd9Uyi6x6ExmA6B4zRtoTGlZs8YyyclotgycYcWLx1xBi7aEZrbEF+67wELmjKhZQCAABsQRppRZxvs1aup3iKyMNRDHUawGEkDrpVRwfhJIl/E3Ukk/M0XYO34INJKXpCPZDscMwGAwrteuPibrwh7osuUmSBbAjKAVBLmToPSqng/ajC4dnKYRJcAP3jvdLQSRq4IG7bDnU/jmAD2yD1B+U/rQsvBVJ3I96KmL0HXCu0mDxKLh3s4dFOkkBBKhiCIAKmM0HSJpztj2ewGFwjuouF3Vlsqt0klyuhGaQAuhJPL1oAscIVXB1JExPnVjiLHhiqqa+hWBT4OLqEScuWFHiYgGDA5yT82q9w2IXZnW3HIMUeegMhh1om4VYt2sIt9rTlUfMwVT/NvW7rG21xwJNpQEhZChpmrJO0gxMZ0R1HxB7asgJ9QRpUf9RUujQvGco3YOYbi4nwYgyOa3mze5zTUl+N3TB+k3JE5ZvMfuLQfcGpX8VUAweBdVRSWYHIqqNbQMeERHhrLTiDM863LOpRToyPHxfYfdlcWtv6Ribtwd6spYUkQXuBi9wdSB4RppmJqixuODNJOY9OQ/3qBYwzqI5mM3RdPh/u61x7aqNTHrUuX0UH++Brk1XtjFB0M08uJ0q+PZORMU09baoC4inrV6tKRFk6/hxcXKdjseh6ihq8hRip3BiiWy9V/HsGWyuok/CQPmD+NGcLR0ZU6IRbpuPv8AKu34ZDHMVF7+vLf1jr+NRbKUSbVzNbB6b+1MrjBEEaHn+gqNhb+XOvqRTVm6J11pHPQVEtG4aR8Bze1MWMQNpB99a0T+HnZoYn+e6zZtmO70m9cAnJJ+oNJ6kxtNE/HOyTYyLV5hZthg6jDrbBLQQUywZhSRnMAdKzPNFPiaI4nJWZ7Z4BaOC77Pea6ylwAFFlMrGVOhdzAOoiKG/pRnQ+9a9d7MW7NtMPbNzIwuAhnzlAwXLqoGskmf6uYFZXd7NXRca3I8JIB2BHI/KK2ZZY6Tgq/yZIKabUmcs8UynXbpRlwjtXbNhFuXMhC5Iza5FJUT6oAvoBQ5h+wzndx7An9KIOGdlrdtYK5z1NZnkjRZWmPntGLrLbWGUyzuAfEzMS2hHNjMjYBRyq2tYQb5VqFY4SiMCF1q9tJpWbJJN2UtvsQ1pSsZBTIwSfYqaVryrUnsKE4e0o0ipSADrTIpQalo4bxVtSI1qqbBLO9XtjAXLs92uaNCZCiekkwT5V212VxDtlyBBr42ZSvp4SSTTKLBaBi5hQDuKVbNlTN/MbYiQhAk5l+In6sTMQav8V2FxQ2W23pcj/qAqtxPY7FbHDsR5NbP+ui4uqOTVlnxPtJYFsWrd4WrbW17q5aVX8MtnW2kFdEWADzbyoLxPagWtLdqwxdvjxNtbt0mNXusIUtA+ECBoJO9J4/2EvKMyYbEL1Fu2WJP+CaDsXwzFWx/NsXlE6F7Tp8iygTT4YRSGnkb6Cnifaxryql+1hsQiGVD2mthNIhe5dOXIzzoZuOufvBbtoYJC2wwVfFpAdm1iOdNpbcjUEeulSLGCHxMQY2XkfWtGkSHCzuJLFRyVdNOrHqajPaUcp+80vEOetQbrevzNdFHMW9roYpu2YkTNMkeR+dKURrB+dWjpiMkBqct3Kj5p2gUoDqRV0xKLXD3qn27tUtl4qWmIitEXaJNFOvBHMFWUyJG/wClPLwC6Y+D1zafhVphCWcZdl5npMkn767i8cCxgws8udYqZeyJhuyZYkm8o65VJ+8xUmz2Vw6sveX7mXMoYoqSFJAJEzsNfauW8Qz+FdFG/wDvXr7CCB0Ncsa5bO5aNnwC2cPZWzZBCWgUAnUlSQxY82LSSfOouN4smUi7cu252WzbDEjoWJga8vvoUx/aPK7E3La5jIBfUzzKgE0SdmuAHFWBduH4zmTUwbZnlE66GfOp+N4+KOVvJbX9F8/ky/FWPTLCxxmyiIuRwWXOcwDSSRBJLjXbYRpQ5xTh1sYk5UCgGGXlKsZjWYPSie5wVhc8Jym2oAzKD4dYgdNt+lKv8MU4pcxgusr1ZgGJOm2gJ9qtljtV1ZihNVvsobea80CwlpRI/l2ikkRo0mSfKl3cGVMZSvqCD99GmMwNsKczKCTmJYka7kkk+R9qq7+DVyNoP1TmyzkUkjKDygyTWfykpS5RSS+kUwXFcW7Bq3bE1KRelW1zhahCQqmR4SuYHNrG+hGm0VXIKxyTXZpsTSSKWwiuUgRE1Z8H4Mb3iYlLQ+sNC56J5dW+XlWGpVvjd9QALrwNpyn7yCTRVewMLPo1sAKNFUQqhoA9gdz1OtScPjbagDRQPMH3JmqXs9xW7dZ2ulO7tjVsoHiOoE+Q1PqKRxLjga5ktnKFXPcIgFVPw/4m5DoCeVJeTHtStfQ8MfN9f9lzjcbuFJEDluZ8/wB71R8QxYUGc2b0Ou8RzOnOhlu3U4izatAtmuKhhWMBmgsSd4Etz2qv7R9rcl1sPg2Nq1bJUuhh7rgnMzXPiygyBB1jpAp4xnldydItOsSSQR8O7cMJtXdcojNsTGkNznbXesd7R411xN5Tce4FuMFZ3ZyUJldWJ+qRVzjeIXXJbMWbYPcMsY6zqR61QHgvfl3OJshtyuS7mY9F8MffW6MlxoyS7sYwJN14M5Rq35CetT8VcGwAAHIUkKtpQq7Dc8yepqFdxFItnHbrzTDnqY9K4zMecCo7XgPh36mqpCMee5H71qO1zmaaa77mmpnejZ1Epbw6TT6v5Aeu/wAqh2z5xTyetMpAolpdrpvVHD0h7lWUqE4mw2OzmFvIQMPbtq31beZSBy8U5ifM/Kg3tJ/D6/hZdAb1n7S/Egn/APovT+oaelGeExBtWiRPhmZ0IEnf2q2TiObDi8G2zbf0kg+ugNePHNNPs9Z4ISiYwli84yoAB/TrPuKtuH9hsRc1MqOp0/3rTeJcNtW7gZQsNrAAA6zAqZgxJBABjWDz1GnzIq35ZMwzx8XQJ4X+F+nhzSR8RWB7E71otjEdxYtoqkBbajQSRELp6QfnUrD4RmAMXDPMlZ+ba/dVfxbhxcFJC6NMMQVUtpBA11P31fFe0yGRdMrsFjXxBcsXXLmWdAxAJIB57Ecqfey1wBiwBt5lkNHhIy76+LUU72YwKIXBJK5dc5PInxSQDrLb1atYXK+W2oXMsTrm1Mk/d91aHyT3/RJNPopO07uwYMAE7q4c50B0AAIP9Jf5VdcOwINiyHMEW0OsST3Srv8AvemMUpKMpzagEEb7ABOg10q3w0d2issnKuh1ggCZpZx+NDQfyIGK4aqIWzeELOvIDXXrrr7mhYADQUfqOoGv31VY/s2jSbcW28hKH/DyPpWLJBvo0poFmFMMKnYzA3LJi4InZhqreh5HyOtQnWs4w0TSCf2N/aeddekMaJwQYLtZggn0c276KNy9osrHctmSZM6zUbEXsAdPpLgFi7hrbEuxEDMWTYchVE1Rbwmnbi+0GMpR6ZZcb4ngLVi4+GvK2IVD3Ul1MnwkqMoUnKWgcyBWYLiQG0229KLMZZgEigzG2Hzs2+kkdAKaLj6QG2+xzH4whYG7aT5f+SBTdu4EGUcgPcnUn8PlURr8x5VHu3ySY51VIUk374J3qM+LA2E+Z2ppwB8R1+yPzNRnuVRIVjt28TuaYa50qRct+CaixRs6hSilRXBSwK448h/Yp4P5n3poClVyOFlqbLUpRJAG5qfiuz91QCozAxqN9tiKbkck2bXisGq5zrlZTnnXXrr1mKH+BWWXB3VkmbpFsDXdYgDnryor432s4YBkJ+ksN0sA3NejMpCj3ag7jna+5fyLh8MuHS2RlzNmfRlYeFBlXbqTrWFQp7Nsc6SSDfguBW44DeMWkRWknVwI5e80WLhFyjIqqQQdABtWe/w/4uyvcF/4HYFTEC2Yg+qnmTsfWtNUDlWtKKiqM2SfOTY3auDQTqBVdjMLmc+YjbqQatGFQbg8Z16fgKpDuzPk6GcJgIfWYOmu0DaplywAsRppp7zXfSvXiQs9CCfTnRbbexIpJCUw4p+2ugpCuIkHSuW7kAT1P46UHbDGh414V4OKSbnSkKHL9tWBVgGB3BEg+tC3F+zLIM1qWXmm7L/b9oeW/rRRcvqgliFHUmPxquv9prQnKS58tB/maBSTxqSGUgGYimGarjiHETdYk2kXU622UsR/WSIPyqBdA+yw9bYPpqCKyPTooQWNMXKmPl6j3Vx+tMui9V/z/kwrrOog3BVLxbAchu0T+S/n/wCKJu7UD4Cx5HOpHuBUazgizFmB3O/XnXNhUW3QG4nhIiNPXnVLd4SVnxfdRtxLAFddxO/60O8VuBQfISfXkP31qeOcuVI9GWKHDYK4jwmKZmuu0kk868tekeU+yYHkRUbnTlptaVctzSnDa07SAIpSiigCwK6F6UpRV1wfgBuQzDTlP5/pRbo4b7McIN29qIVdSY3MjQeZ1o14xxGxYAa6PDIQZdy0ST6AAD3FctKtlCBCgas3T9T5UB9ouKm/dnZVGVB0HMnzJ3p4pLchvRoNnC8gAB0AgVYYTAqOVLtWugqyw2GArA2FDmBwu0jTyokwHFxZEPPdzE80n/T5cqq8JZkiKnY7DZkAHrXRm4s5qwoS4GAIIIOoI1BHlUDHW4eQSDvHJgIBHkdqhcGDWFg6oTMfYJ6eXM+5q5vXFAliABuSQAPc1shJdolNWqK+zxJGYqsiIluW+3rPKpt0HKY1quu9qMKDC3FdtgtsZiT7affTzY+4ymFVNDGY5jPKQNPvppyS30JGL+z1vhxnNJLdNI35/rvSkxC25DNqPqjxN7KNaAsX2ovMrrccydBl8AHpl1+Zq07HGLTRzMk8z786E8ugxgrCI8XYzFpl107wgT55Vkj3ioOM4jcI+PL5IMv36mpLJUHE2prG88mW4oqLwzGTJPUkk/M0xcBqdibYWoLNSuTl2GiM69aYLU/cNRnFcgHHvt1Pzrli94hKi4DplOk+42ppjXc2VS3NpVfT6zfl7mizrGr6hnhQOmnlu34/dXb7jYDQbV6wuVS3NtF/t5n3qO3rU39GvDGlyGsUyqjMw0Anf5Cs441jM2nMmW6UYdpMXChAf6m/Ifn7UAX3zMTV8MF2dnnSoYilItdpxa0mISN6cXeabY1JWxPpQOGQJp5EnSpdjhbMdPnyq8wXCltCd26n8ulJKdDxg2M8H7PAnNcO2uT9T+VFAYKOg5Rv7DlVMuJ10+fL2r2Kx2VY3Y0I5P8A0dxSIHaHjJJygwBsPzPU0NFqfxjZmNNrZqib9iS+jdrFgCp2Gtg12vVhOLLDpVlaUVyvUAklRQJ2owSW7oCgkbwzMwkmdAxIA8uVer1PjbUtAktDXCz3mIX2rQu60r1eo5hYGbcewYF1o61e9kdFIr1epv4HfyCG8aiXF0r1eqBQrMRbqvvrFer1MgEZzUS8a9XqdCjdu1mYLtJiabu/zHCjQGFA6KOXrv7mvV6uYUIxV+TpoBoB0AqK1yvV6po9BaQC9oMYTLfaPyHIfKh6vV6tsOjFm/Y9Swa9XqcgJenUxBBFer1cwhRgMbAII0ExHlUa9jzcPQdP1r1erKjY9ExrZVQeRFV+Lu+EmvV6nh0Qn+xAt29JrjGvV6rL9RH2f//Z"/>
          <p:cNvSpPr>
            <a:spLocks noChangeAspect="1" noChangeArrowheads="1"/>
          </p:cNvSpPr>
          <p:nvPr/>
        </p:nvSpPr>
        <p:spPr bwMode="auto">
          <a:xfrm>
            <a:off x="63500" y="-909638"/>
            <a:ext cx="2419350" cy="1885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149"/>
            <a:ext cx="8305800" cy="563563"/>
          </a:xfrm>
        </p:spPr>
        <p:txBody>
          <a:bodyPr/>
          <a:lstStyle/>
          <a:p>
            <a:r>
              <a:rPr lang="ru-RU" dirty="0" smtClean="0"/>
              <a:t>МОДЕЛЬ ФУНКЦИОНИРОВАНИЯ ЦЕНТРА</a:t>
            </a:r>
            <a:r>
              <a:rPr lang="en-US" dirty="0" smtClean="0"/>
              <a:t> </a:t>
            </a:r>
            <a:endParaRPr lang="en-US" sz="1800" dirty="0"/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7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0721" name="Group 1"/>
          <p:cNvGrpSpPr>
            <a:grpSpLocks noChangeAspect="1"/>
          </p:cNvGrpSpPr>
          <p:nvPr/>
        </p:nvGrpSpPr>
        <p:grpSpPr bwMode="auto">
          <a:xfrm>
            <a:off x="251520" y="1052736"/>
            <a:ext cx="9001000" cy="5709308"/>
            <a:chOff x="388" y="1290"/>
            <a:chExt cx="15730" cy="9977"/>
          </a:xfrm>
        </p:grpSpPr>
        <p:sp>
          <p:nvSpPr>
            <p:cNvPr id="30786" name="AutoShape 66"/>
            <p:cNvSpPr>
              <a:spLocks noChangeAspect="1" noChangeArrowheads="1" noTextEdit="1"/>
            </p:cNvSpPr>
            <p:nvPr/>
          </p:nvSpPr>
          <p:spPr bwMode="auto">
            <a:xfrm>
              <a:off x="388" y="1290"/>
              <a:ext cx="15730" cy="997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85" name="Rectangle 65"/>
            <p:cNvSpPr>
              <a:spLocks noChangeArrowheads="1"/>
            </p:cNvSpPr>
            <p:nvPr/>
          </p:nvSpPr>
          <p:spPr bwMode="auto">
            <a:xfrm>
              <a:off x="392" y="10203"/>
              <a:ext cx="15323" cy="106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84" name="Text Box 64"/>
            <p:cNvSpPr txBox="1">
              <a:spLocks noChangeArrowheads="1"/>
            </p:cNvSpPr>
            <p:nvPr/>
          </p:nvSpPr>
          <p:spPr bwMode="auto">
            <a:xfrm>
              <a:off x="8237" y="1326"/>
              <a:ext cx="2440" cy="4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МИНСПОРТТУРИЗМ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3" name="Text Box 63"/>
            <p:cNvSpPr txBox="1">
              <a:spLocks noChangeArrowheads="1"/>
            </p:cNvSpPr>
            <p:nvPr/>
          </p:nvSpPr>
          <p:spPr bwMode="auto">
            <a:xfrm>
              <a:off x="10947" y="1331"/>
              <a:ext cx="1426" cy="4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ФХР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2" name="Text Box 62"/>
            <p:cNvSpPr txBox="1">
              <a:spLocks noChangeArrowheads="1"/>
            </p:cNvSpPr>
            <p:nvPr/>
          </p:nvSpPr>
          <p:spPr bwMode="auto">
            <a:xfrm>
              <a:off x="4541" y="1878"/>
              <a:ext cx="9273" cy="6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ГОСУДАРСТВЕННЫЙ СОЦИАЛЬНЫЙ ЗАКАЗ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 подготовка на систематической основе качественного резерва для сборных страны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1" name="Text Box 61"/>
            <p:cNvSpPr txBox="1">
              <a:spLocks noChangeArrowheads="1"/>
            </p:cNvSpPr>
            <p:nvPr/>
          </p:nvSpPr>
          <p:spPr bwMode="auto">
            <a:xfrm>
              <a:off x="3702" y="4180"/>
              <a:ext cx="11519" cy="58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Федеральное бюджетное учреждение училище (техникум) олимпийского резерва (УОР)</a:t>
              </a:r>
              <a:endParaRPr kumimoji="0" lang="ru-RU" sz="7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0" name="Text Box 60"/>
            <p:cNvSpPr txBox="1">
              <a:spLocks noChangeArrowheads="1"/>
            </p:cNvSpPr>
            <p:nvPr/>
          </p:nvSpPr>
          <p:spPr bwMode="auto">
            <a:xfrm>
              <a:off x="7222" y="6652"/>
              <a:ext cx="3205" cy="25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Спортивно-тренировочная база (центр спортивной подготовки резерва):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универсальный спортивный зал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бассейн 25 метров 6 дорожек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- 2 закрытых хоккейных корта (европейский стандарт)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закрытый хоккейный корт (североамериканский стандарт)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спортивное ядро с двумя открытыми хоккейными кортами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- 2 тренажерных зала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9" name="Text Box 59"/>
            <p:cNvSpPr txBox="1">
              <a:spLocks noChangeArrowheads="1"/>
            </p:cNvSpPr>
            <p:nvPr/>
          </p:nvSpPr>
          <p:spPr bwMode="auto">
            <a:xfrm>
              <a:off x="3898" y="6678"/>
              <a:ext cx="3205" cy="16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Образовательное учреждение (образовательный центр):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учебный корпус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классы общеобразовательных предметов, профильные, тематические классы подготовки спортсменов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8" name="Text Box 58"/>
            <p:cNvSpPr txBox="1">
              <a:spLocks noChangeArrowheads="1"/>
            </p:cNvSpPr>
            <p:nvPr/>
          </p:nvSpPr>
          <p:spPr bwMode="auto">
            <a:xfrm>
              <a:off x="10530" y="6658"/>
              <a:ext cx="2241" cy="30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Сервисный центр: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общежитие гостиничного типа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пищеблок-столовая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административные помещения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центры подготовки экипировки, инвентаря и оборудования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гаражи, складские помещения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7" name="Text Box 57"/>
            <p:cNvSpPr txBox="1">
              <a:spLocks noChangeArrowheads="1"/>
            </p:cNvSpPr>
            <p:nvPr/>
          </p:nvSpPr>
          <p:spPr bwMode="auto">
            <a:xfrm>
              <a:off x="12850" y="6651"/>
              <a:ext cx="2241" cy="30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Медико-реабилитационный центр: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медицинские кабинеты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помещения для проведения диспансерных работ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реабилитационные центры 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6" name="Text Box 56"/>
            <p:cNvSpPr txBox="1">
              <a:spLocks noChangeArrowheads="1"/>
            </p:cNvSpPr>
            <p:nvPr/>
          </p:nvSpPr>
          <p:spPr bwMode="auto">
            <a:xfrm>
              <a:off x="3943" y="4578"/>
              <a:ext cx="4070" cy="8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Обеспечение учебно-тренировочного, образовательного процесса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5" name="Text Box 55"/>
            <p:cNvSpPr txBox="1">
              <a:spLocks noChangeArrowheads="1"/>
            </p:cNvSpPr>
            <p:nvPr/>
          </p:nvSpPr>
          <p:spPr bwMode="auto">
            <a:xfrm>
              <a:off x="8889" y="4549"/>
              <a:ext cx="3205" cy="9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Обеспечение спортивной подготовки сборных команд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4" name="Text Box 54"/>
            <p:cNvSpPr txBox="1">
              <a:spLocks noChangeArrowheads="1"/>
            </p:cNvSpPr>
            <p:nvPr/>
          </p:nvSpPr>
          <p:spPr bwMode="auto">
            <a:xfrm>
              <a:off x="12537" y="4551"/>
              <a:ext cx="2191" cy="9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Обеспечение системы отбора, селекции сопровождения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3" name="Text Box 53"/>
            <p:cNvSpPr txBox="1">
              <a:spLocks noChangeArrowheads="1"/>
            </p:cNvSpPr>
            <p:nvPr/>
          </p:nvSpPr>
          <p:spPr bwMode="auto">
            <a:xfrm>
              <a:off x="6461" y="5552"/>
              <a:ext cx="2238" cy="1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5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Функционирование школ высшего спортивного мастерства (н.р. школы вратарей В. Третьяка)</a:t>
              </a:r>
              <a:endParaRPr kumimoji="0" lang="ru-RU" sz="75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2" name="AutoShape 52"/>
            <p:cNvSpPr>
              <a:spLocks noChangeShapeType="1"/>
            </p:cNvSpPr>
            <p:nvPr/>
          </p:nvSpPr>
          <p:spPr bwMode="auto">
            <a:xfrm flipH="1">
              <a:off x="9456" y="1738"/>
              <a:ext cx="1" cy="1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71" name="AutoShape 51"/>
            <p:cNvSpPr>
              <a:spLocks noChangeShapeType="1"/>
            </p:cNvSpPr>
            <p:nvPr/>
          </p:nvSpPr>
          <p:spPr bwMode="auto">
            <a:xfrm flipH="1">
              <a:off x="9456" y="1743"/>
              <a:ext cx="2204" cy="1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70" name="AutoShape 50"/>
            <p:cNvSpPr>
              <a:spLocks noChangeShapeType="1"/>
            </p:cNvSpPr>
            <p:nvPr/>
          </p:nvSpPr>
          <p:spPr bwMode="auto">
            <a:xfrm>
              <a:off x="9456" y="3565"/>
              <a:ext cx="6" cy="6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69" name="AutoShape 49"/>
            <p:cNvSpPr>
              <a:spLocks noChangeShapeType="1"/>
            </p:cNvSpPr>
            <p:nvPr/>
          </p:nvSpPr>
          <p:spPr bwMode="auto">
            <a:xfrm rot="5400000">
              <a:off x="5135" y="5834"/>
              <a:ext cx="1210" cy="47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68" name="AutoShape 48"/>
            <p:cNvSpPr>
              <a:spLocks noChangeShapeType="1"/>
            </p:cNvSpPr>
            <p:nvPr/>
          </p:nvSpPr>
          <p:spPr bwMode="auto">
            <a:xfrm rot="16200000" flipH="1">
              <a:off x="5918" y="5528"/>
              <a:ext cx="604" cy="483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67" name="AutoShape 47"/>
            <p:cNvSpPr>
              <a:spLocks noChangeShapeType="1"/>
            </p:cNvSpPr>
            <p:nvPr/>
          </p:nvSpPr>
          <p:spPr bwMode="auto">
            <a:xfrm rot="5400000">
              <a:off x="9086" y="5246"/>
              <a:ext cx="1145" cy="1667"/>
            </a:xfrm>
            <a:prstGeom prst="bentConnector3">
              <a:avLst>
                <a:gd name="adj1" fmla="val 4995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66" name="AutoShape 46"/>
            <p:cNvSpPr>
              <a:spLocks noChangeShapeType="1"/>
            </p:cNvSpPr>
            <p:nvPr/>
          </p:nvSpPr>
          <p:spPr bwMode="auto">
            <a:xfrm rot="5400000">
              <a:off x="9313" y="4893"/>
              <a:ext cx="565" cy="1793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65" name="AutoShape 45"/>
            <p:cNvSpPr>
              <a:spLocks noChangeShapeType="1"/>
            </p:cNvSpPr>
            <p:nvPr/>
          </p:nvSpPr>
          <p:spPr bwMode="auto">
            <a:xfrm rot="16200000" flipH="1">
              <a:off x="10496" y="5503"/>
              <a:ext cx="1151" cy="1159"/>
            </a:xfrm>
            <a:prstGeom prst="bentConnector3">
              <a:avLst>
                <a:gd name="adj1" fmla="val 4995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64" name="AutoShape 44"/>
            <p:cNvSpPr>
              <a:spLocks noChangeShapeType="1"/>
            </p:cNvSpPr>
            <p:nvPr/>
          </p:nvSpPr>
          <p:spPr bwMode="auto">
            <a:xfrm rot="16200000" flipH="1">
              <a:off x="11660" y="4339"/>
              <a:ext cx="1144" cy="347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63" name="AutoShape 43"/>
            <p:cNvSpPr>
              <a:spLocks noChangeShapeType="1"/>
            </p:cNvSpPr>
            <p:nvPr/>
          </p:nvSpPr>
          <p:spPr bwMode="auto">
            <a:xfrm rot="16200000" flipH="1">
              <a:off x="13230" y="5910"/>
              <a:ext cx="1144" cy="33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62" name="AutoShape 42"/>
            <p:cNvSpPr>
              <a:spLocks noChangeShapeType="1"/>
            </p:cNvSpPr>
            <p:nvPr/>
          </p:nvSpPr>
          <p:spPr bwMode="auto">
            <a:xfrm>
              <a:off x="8013" y="5023"/>
              <a:ext cx="876" cy="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61" name="AutoShape 41"/>
            <p:cNvSpPr>
              <a:spLocks noChangeShapeType="1"/>
            </p:cNvSpPr>
            <p:nvPr/>
          </p:nvSpPr>
          <p:spPr bwMode="auto">
            <a:xfrm flipH="1" flipV="1">
              <a:off x="12094" y="5028"/>
              <a:ext cx="44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60" name="Text Box 40"/>
            <p:cNvSpPr txBox="1">
              <a:spLocks noChangeArrowheads="1"/>
            </p:cNvSpPr>
            <p:nvPr/>
          </p:nvSpPr>
          <p:spPr bwMode="auto">
            <a:xfrm>
              <a:off x="446" y="10233"/>
              <a:ext cx="2617" cy="9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Подготовленные хоккеисты различного уровня и класса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9" name="Text Box 39"/>
            <p:cNvSpPr txBox="1">
              <a:spLocks noChangeArrowheads="1"/>
            </p:cNvSpPr>
            <p:nvPr/>
          </p:nvSpPr>
          <p:spPr bwMode="auto">
            <a:xfrm>
              <a:off x="3130" y="10233"/>
              <a:ext cx="2696" cy="920"/>
            </a:xfrm>
            <a:prstGeom prst="rect">
              <a:avLst/>
            </a:prstGeom>
            <a:solidFill>
              <a:srgbClr val="FA504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5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Подготовленные специалисты в сфере хоккея (тренеры, </a:t>
              </a:r>
              <a:r>
                <a:rPr kumimoji="0" lang="ru-RU" sz="850" b="0" i="0" u="none" strike="noStrike" cap="none" normalizeH="0" baseline="0" dirty="0" err="1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спортменеджеры</a:t>
              </a:r>
              <a:r>
                <a:rPr kumimoji="0" lang="ru-RU" sz="85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и т.д.)</a:t>
              </a:r>
              <a:endParaRPr kumimoji="0" lang="ru-RU" sz="85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8" name="Text Box 38"/>
            <p:cNvSpPr txBox="1">
              <a:spLocks noChangeArrowheads="1"/>
            </p:cNvSpPr>
            <p:nvPr/>
          </p:nvSpPr>
          <p:spPr bwMode="auto">
            <a:xfrm>
              <a:off x="11440" y="10233"/>
              <a:ext cx="2007" cy="9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Подготовленный стабильный резерв для сборных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7" name="Text Box 37"/>
            <p:cNvSpPr txBox="1">
              <a:spLocks noChangeArrowheads="1"/>
            </p:cNvSpPr>
            <p:nvPr/>
          </p:nvSpPr>
          <p:spPr bwMode="auto">
            <a:xfrm>
              <a:off x="5929" y="10246"/>
              <a:ext cx="2939" cy="920"/>
            </a:xfrm>
            <a:prstGeom prst="rect">
              <a:avLst/>
            </a:prstGeom>
            <a:solidFill>
              <a:srgbClr val="FA504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5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Разработанные, апробированные и готовые к внедрению методики по хоккею</a:t>
              </a:r>
              <a:endParaRPr kumimoji="0" lang="ru-RU" sz="85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6" name="Text Box 36"/>
            <p:cNvSpPr txBox="1">
              <a:spLocks noChangeArrowheads="1"/>
            </p:cNvSpPr>
            <p:nvPr/>
          </p:nvSpPr>
          <p:spPr bwMode="auto">
            <a:xfrm>
              <a:off x="13508" y="10233"/>
              <a:ext cx="2119" cy="9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Многофункциональная база для подготовки сборных и проведения соревнованй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5" name="AutoShape 35"/>
            <p:cNvSpPr>
              <a:spLocks noChangeShapeType="1"/>
            </p:cNvSpPr>
            <p:nvPr/>
          </p:nvSpPr>
          <p:spPr bwMode="auto">
            <a:xfrm rot="5400000">
              <a:off x="5512" y="6283"/>
              <a:ext cx="193" cy="7707"/>
            </a:xfrm>
            <a:prstGeom prst="bentConnector3">
              <a:avLst>
                <a:gd name="adj1" fmla="val 4974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54" name="AutoShape 34"/>
            <p:cNvSpPr>
              <a:spLocks noChangeShapeType="1"/>
            </p:cNvSpPr>
            <p:nvPr/>
          </p:nvSpPr>
          <p:spPr bwMode="auto">
            <a:xfrm rot="5400000">
              <a:off x="6873" y="7645"/>
              <a:ext cx="193" cy="4984"/>
            </a:xfrm>
            <a:prstGeom prst="bentConnector3">
              <a:avLst>
                <a:gd name="adj1" fmla="val 4974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53" name="AutoShape 33"/>
            <p:cNvSpPr>
              <a:spLocks noChangeShapeType="1"/>
            </p:cNvSpPr>
            <p:nvPr/>
          </p:nvSpPr>
          <p:spPr bwMode="auto">
            <a:xfrm rot="16200000" flipH="1">
              <a:off x="10856" y="8646"/>
              <a:ext cx="193" cy="2982"/>
            </a:xfrm>
            <a:prstGeom prst="bentConnector3">
              <a:avLst>
                <a:gd name="adj1" fmla="val 4974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52" name="AutoShape 32"/>
            <p:cNvSpPr>
              <a:spLocks noChangeShapeType="1"/>
            </p:cNvSpPr>
            <p:nvPr/>
          </p:nvSpPr>
          <p:spPr bwMode="auto">
            <a:xfrm rot="5400000">
              <a:off x="8328" y="9111"/>
              <a:ext cx="206" cy="206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51" name="AutoShape 31"/>
            <p:cNvSpPr>
              <a:spLocks noChangeShapeType="1"/>
            </p:cNvSpPr>
            <p:nvPr/>
          </p:nvSpPr>
          <p:spPr bwMode="auto">
            <a:xfrm rot="16200000" flipH="1">
              <a:off x="11918" y="7584"/>
              <a:ext cx="193" cy="5106"/>
            </a:xfrm>
            <a:prstGeom prst="bentConnector3">
              <a:avLst>
                <a:gd name="adj1" fmla="val 4974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50" name="AutoShape 30"/>
            <p:cNvSpPr>
              <a:spLocks noChangeShapeType="1"/>
            </p:cNvSpPr>
            <p:nvPr/>
          </p:nvSpPr>
          <p:spPr bwMode="auto">
            <a:xfrm flipH="1" flipV="1">
              <a:off x="13814" y="2216"/>
              <a:ext cx="1901" cy="8519"/>
            </a:xfrm>
            <a:prstGeom prst="bentConnector3">
              <a:avLst>
                <a:gd name="adj1" fmla="val -505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49" name="Text Box 29"/>
            <p:cNvSpPr txBox="1">
              <a:spLocks noChangeArrowheads="1"/>
            </p:cNvSpPr>
            <p:nvPr/>
          </p:nvSpPr>
          <p:spPr bwMode="auto">
            <a:xfrm>
              <a:off x="990" y="5985"/>
              <a:ext cx="2193" cy="25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ХК РЕГИОНОВ РФ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8" name="Text Box 28"/>
            <p:cNvSpPr txBox="1">
              <a:spLocks noChangeArrowheads="1"/>
            </p:cNvSpPr>
            <p:nvPr/>
          </p:nvSpPr>
          <p:spPr bwMode="auto">
            <a:xfrm>
              <a:off x="1079" y="6354"/>
              <a:ext cx="1973" cy="7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Команда </a:t>
              </a:r>
              <a:endParaRPr kumimoji="0" lang="ru-RU" sz="7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(Кадры)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7" name="Text Box 27"/>
            <p:cNvSpPr txBox="1">
              <a:spLocks noChangeArrowheads="1"/>
            </p:cNvSpPr>
            <p:nvPr/>
          </p:nvSpPr>
          <p:spPr bwMode="auto">
            <a:xfrm>
              <a:off x="1060" y="7244"/>
              <a:ext cx="2045" cy="8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СДЮШОР ХК</a:t>
              </a:r>
              <a:endParaRPr kumimoji="0" lang="ru-RU" sz="7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(Лучшие воспитанники)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6" name="AutoShape 26"/>
            <p:cNvSpPr>
              <a:spLocks noChangeShapeType="1"/>
            </p:cNvSpPr>
            <p:nvPr/>
          </p:nvSpPr>
          <p:spPr bwMode="auto">
            <a:xfrm flipH="1" flipV="1">
              <a:off x="2066" y="7093"/>
              <a:ext cx="17" cy="1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45" name="AutoShape 25"/>
            <p:cNvSpPr>
              <a:spLocks noChangeShapeType="1"/>
            </p:cNvSpPr>
            <p:nvPr/>
          </p:nvSpPr>
          <p:spPr bwMode="auto">
            <a:xfrm rot="10800000" flipH="1">
              <a:off x="392" y="7241"/>
              <a:ext cx="598" cy="3494"/>
            </a:xfrm>
            <a:prstGeom prst="bentConnector3">
              <a:avLst>
                <a:gd name="adj1" fmla="val -6019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44" name="AutoShape 24"/>
            <p:cNvSpPr>
              <a:spLocks noChangeShapeType="1"/>
            </p:cNvSpPr>
            <p:nvPr/>
          </p:nvSpPr>
          <p:spPr bwMode="auto">
            <a:xfrm flipV="1">
              <a:off x="3052" y="5023"/>
              <a:ext cx="891" cy="1701"/>
            </a:xfrm>
            <a:prstGeom prst="bentConnector3">
              <a:avLst>
                <a:gd name="adj1" fmla="val 4994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43" name="Text Box 23"/>
            <p:cNvSpPr txBox="1">
              <a:spLocks noChangeArrowheads="1"/>
            </p:cNvSpPr>
            <p:nvPr/>
          </p:nvSpPr>
          <p:spPr bwMode="auto">
            <a:xfrm>
              <a:off x="522" y="1555"/>
              <a:ext cx="2528" cy="136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Специализированные вузы страны, высшая школа Ярославской области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2" name="AutoShape 22"/>
            <p:cNvSpPr>
              <a:spLocks noChangeShapeType="1"/>
            </p:cNvSpPr>
            <p:nvPr/>
          </p:nvSpPr>
          <p:spPr bwMode="auto">
            <a:xfrm>
              <a:off x="3050" y="2236"/>
              <a:ext cx="893" cy="2787"/>
            </a:xfrm>
            <a:prstGeom prst="bentConnector3">
              <a:avLst>
                <a:gd name="adj1" fmla="val 4994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41" name="Text Box 21"/>
            <p:cNvSpPr txBox="1">
              <a:spLocks noChangeArrowheads="1"/>
            </p:cNvSpPr>
            <p:nvPr/>
          </p:nvSpPr>
          <p:spPr bwMode="auto">
            <a:xfrm>
              <a:off x="965" y="8604"/>
              <a:ext cx="2193" cy="13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ДДМФКИС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0" name="Text Box 20"/>
            <p:cNvSpPr txBox="1">
              <a:spLocks noChangeArrowheads="1"/>
            </p:cNvSpPr>
            <p:nvPr/>
          </p:nvSpPr>
          <p:spPr bwMode="auto">
            <a:xfrm>
              <a:off x="1050" y="9010"/>
              <a:ext cx="2045" cy="8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СДЮШОР ЯО</a:t>
              </a:r>
              <a:endParaRPr kumimoji="0" lang="ru-RU" sz="7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Лучшие спортсмены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9" name="AutoShape 19"/>
            <p:cNvSpPr>
              <a:spLocks noChangeShapeType="1"/>
            </p:cNvSpPr>
            <p:nvPr/>
          </p:nvSpPr>
          <p:spPr bwMode="auto">
            <a:xfrm flipV="1">
              <a:off x="3095" y="7504"/>
              <a:ext cx="803" cy="1915"/>
            </a:xfrm>
            <a:prstGeom prst="bentConnector3">
              <a:avLst>
                <a:gd name="adj1" fmla="val 4994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38" name="AutoShape 18"/>
            <p:cNvSpPr>
              <a:spLocks noChangeShapeType="1"/>
            </p:cNvSpPr>
            <p:nvPr/>
          </p:nvSpPr>
          <p:spPr bwMode="auto">
            <a:xfrm flipV="1">
              <a:off x="3105" y="7504"/>
              <a:ext cx="793" cy="164"/>
            </a:xfrm>
            <a:prstGeom prst="bentConnector3">
              <a:avLst>
                <a:gd name="adj1" fmla="val 4993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3898" y="8311"/>
              <a:ext cx="3205" cy="1650"/>
            </a:xfrm>
            <a:prstGeom prst="rect">
              <a:avLst/>
            </a:prstGeom>
            <a:solidFill>
              <a:srgbClr val="FA504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Научно-методический центр хоккея: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-методические классы подготовки/переподготовки тренеров и преподавателей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научные лаборатории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сектор координации программ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4541" y="2482"/>
              <a:ext cx="9259" cy="1083"/>
            </a:xfrm>
            <a:prstGeom prst="rect">
              <a:avLst/>
            </a:prstGeom>
            <a:solidFill>
              <a:srgbClr val="FA504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 обучение кадров по работе со спортивным резервом;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 создание ресурсного, методического центра хоккея;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 разработка и сопровождение программ детско-юношеского хоккея России;</a:t>
              </a: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 подготовка и повышение квалификации тренеров детских и молодежных команд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7215" y="9092"/>
              <a:ext cx="3205" cy="794"/>
            </a:xfrm>
            <a:prstGeom prst="rect">
              <a:avLst/>
            </a:prstGeom>
            <a:solidFill>
              <a:srgbClr val="FA504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Центр спортивной подготовки и проведения соревнований по детско-юношескому хоккею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6520" y="1337"/>
              <a:ext cx="1426" cy="4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РЖД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4046" y="1329"/>
              <a:ext cx="2174" cy="4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ХК «Локомотив»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12701" y="1337"/>
              <a:ext cx="2410" cy="4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Правительство ЯО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1" name="AutoShape 11"/>
            <p:cNvSpPr>
              <a:spLocks noChangeShapeType="1"/>
            </p:cNvSpPr>
            <p:nvPr/>
          </p:nvSpPr>
          <p:spPr bwMode="auto">
            <a:xfrm>
              <a:off x="5133" y="1741"/>
              <a:ext cx="4323" cy="1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30" name="AutoShape 10"/>
            <p:cNvSpPr>
              <a:spLocks noChangeShapeType="1"/>
            </p:cNvSpPr>
            <p:nvPr/>
          </p:nvSpPr>
          <p:spPr bwMode="auto">
            <a:xfrm>
              <a:off x="7233" y="1749"/>
              <a:ext cx="2223" cy="1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29" name="AutoShape 9"/>
            <p:cNvSpPr>
              <a:spLocks noChangeShapeType="1"/>
            </p:cNvSpPr>
            <p:nvPr/>
          </p:nvSpPr>
          <p:spPr bwMode="auto">
            <a:xfrm flipH="1">
              <a:off x="9456" y="1749"/>
              <a:ext cx="4332" cy="1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4163" y="3623"/>
              <a:ext cx="10704" cy="412"/>
            </a:xfrm>
            <a:prstGeom prst="rect">
              <a:avLst/>
            </a:prstGeom>
            <a:solidFill>
              <a:srgbClr val="FA504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Федеральный учебно-тренировочный центр «Академия детско-юношеского хоккея России»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996" y="3079"/>
              <a:ext cx="2193" cy="25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РЕГИОНЫ РФ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1079" y="3591"/>
              <a:ext cx="2016" cy="1821"/>
            </a:xfrm>
            <a:prstGeom prst="rect">
              <a:avLst/>
            </a:prstGeom>
            <a:solidFill>
              <a:srgbClr val="FA504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Региональная Система детско-юношеского хоккея (тренеры, специалисты, организаторы работы)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5" name="AutoShape 5"/>
            <p:cNvSpPr>
              <a:spLocks noChangeShapeType="1"/>
            </p:cNvSpPr>
            <p:nvPr/>
          </p:nvSpPr>
          <p:spPr bwMode="auto">
            <a:xfrm rot="10800000" flipH="1">
              <a:off x="392" y="4335"/>
              <a:ext cx="604" cy="6400"/>
            </a:xfrm>
            <a:prstGeom prst="bentConnector3">
              <a:avLst>
                <a:gd name="adj1" fmla="val -5960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>
              <a:off x="8990" y="10243"/>
              <a:ext cx="2278" cy="920"/>
            </a:xfrm>
            <a:prstGeom prst="rect">
              <a:avLst/>
            </a:prstGeom>
            <a:solidFill>
              <a:srgbClr val="FA504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Скоординированные действия в сфере детского хоккея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3" name="AutoShape 3"/>
            <p:cNvSpPr>
              <a:spLocks noChangeShapeType="1"/>
            </p:cNvSpPr>
            <p:nvPr/>
          </p:nvSpPr>
          <p:spPr bwMode="auto">
            <a:xfrm rot="16200000" flipH="1">
              <a:off x="9694" y="9808"/>
              <a:ext cx="203" cy="667"/>
            </a:xfrm>
            <a:prstGeom prst="bentConnector3">
              <a:avLst>
                <a:gd name="adj1" fmla="val 4975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722" name="AutoShape 2"/>
            <p:cNvSpPr>
              <a:spLocks noChangeShapeType="1"/>
            </p:cNvSpPr>
            <p:nvPr/>
          </p:nvSpPr>
          <p:spPr bwMode="auto">
            <a:xfrm>
              <a:off x="3095" y="4502"/>
              <a:ext cx="803" cy="4634"/>
            </a:xfrm>
            <a:prstGeom prst="bentConnector3">
              <a:avLst>
                <a:gd name="adj1" fmla="val 4994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ОР">
  <a:themeElements>
    <a:clrScheme name="cdb2004208gd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cdb2004208g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208gd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2004208gd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2004208gd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УОР</Template>
  <TotalTime>288</TotalTime>
  <Words>980</Words>
  <Application>Microsoft Office PowerPoint</Application>
  <PresentationFormat>Экран (4:3)</PresentationFormat>
  <Paragraphs>210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УОР</vt:lpstr>
      <vt:lpstr>Image</vt:lpstr>
      <vt:lpstr>ГОСУДАРСТВЕННОЕ УЧИЛИЩЕ (ТЕХНИКУМ) ОЛИМПИЙСКОГО РЕЗЕРВА ПО ХОККЕЮ </vt:lpstr>
      <vt:lpstr>ПРЕДПОЛАГАЕМЫЕ ЭТАПЫ РЕАЛИЗАЦИИ</vt:lpstr>
      <vt:lpstr>Основные цели 1 ЭТАПА –  СОЗДАНИЕ И ФУНКЦИОНИРОВАНИЕ УОР</vt:lpstr>
      <vt:lpstr>СОДЕРЖАНИЕ РАБОТЫ УОР</vt:lpstr>
      <vt:lpstr>МОДЕЛЬ ФУНКЦИОНИРОВАНИЯ УОР  1 этап</vt:lpstr>
      <vt:lpstr>ИНФРАСТРУКТУРА УОР  </vt:lpstr>
      <vt:lpstr>РЕЗУЛЬТАТЫ РАБОТЫ УОР  1 этап</vt:lpstr>
      <vt:lpstr>РАЗВИТИЕ УОР  2 ЭТАП</vt:lpstr>
      <vt:lpstr>МОДЕЛЬ ФУНКЦИОНИРОВАНИЯ ЦЕНТРА </vt:lpstr>
      <vt:lpstr>НЕОБХОДИМЫЕ УСЛОВИЯ</vt:lpstr>
      <vt:lpstr>ОЖИДАЕМЫЕ РЕЗУЛЬТАТЫ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УОР</dc:title>
  <dc:creator>Малафеев</dc:creator>
  <cp:lastModifiedBy>Малафеев</cp:lastModifiedBy>
  <cp:revision>18</cp:revision>
  <dcterms:created xsi:type="dcterms:W3CDTF">2012-02-03T08:16:48Z</dcterms:created>
  <dcterms:modified xsi:type="dcterms:W3CDTF">2012-04-17T07:45:00Z</dcterms:modified>
</cp:coreProperties>
</file>